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8" r:id="rId3"/>
    <p:sldId id="263" r:id="rId4"/>
    <p:sldId id="265" r:id="rId5"/>
    <p:sldId id="257" r:id="rId6"/>
    <p:sldId id="259" r:id="rId7"/>
    <p:sldId id="267" r:id="rId8"/>
    <p:sldId id="269" r:id="rId9"/>
    <p:sldId id="270" r:id="rId10"/>
    <p:sldId id="268" r:id="rId11"/>
    <p:sldId id="260" r:id="rId12"/>
    <p:sldId id="266" r:id="rId13"/>
    <p:sldId id="261" r:id="rId14"/>
    <p:sldId id="262" r:id="rId15"/>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043CA7-82D8-484B-B80D-CF478D99B5A9}" v="540" dt="2025-05-01T15:05:38.9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512"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SG"/>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1F7B2988-7359-4E2A-AB33-C5BA20BD0934}" type="datetimeFigureOut">
              <a:rPr lang="en-SG" smtClean="0"/>
              <a:t>1/5/2025</a:t>
            </a:fld>
            <a:endParaRPr lang="en-SG"/>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SG"/>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SG"/>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CC4E152F-EFC4-4189-A047-7C9ACF932DC4}" type="slidenum">
              <a:rPr lang="en-SG" smtClean="0"/>
              <a:t>‹#›</a:t>
            </a:fld>
            <a:endParaRPr lang="en-SG"/>
          </a:p>
        </p:txBody>
      </p:sp>
    </p:spTree>
    <p:extLst>
      <p:ext uri="{BB962C8B-B14F-4D97-AF65-F5344CB8AC3E}">
        <p14:creationId xmlns:p14="http://schemas.microsoft.com/office/powerpoint/2010/main" val="3488237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finite difference methods, derivatives are approximated locally which can require many points and more steps to get a good accuracy</a:t>
            </a:r>
          </a:p>
          <a:p>
            <a:r>
              <a:rPr lang="en-US"/>
              <a:t>In spectral methods, a single global higher-order polynomial is used to represent the whole domain, this can lead to faster convergence when the solution is smooth</a:t>
            </a:r>
            <a:endParaRPr lang="en-SG"/>
          </a:p>
        </p:txBody>
      </p:sp>
      <p:sp>
        <p:nvSpPr>
          <p:cNvPr id="4" name="Slide Number Placeholder 3"/>
          <p:cNvSpPr>
            <a:spLocks noGrp="1"/>
          </p:cNvSpPr>
          <p:nvPr>
            <p:ph type="sldNum" sz="quarter" idx="5"/>
          </p:nvPr>
        </p:nvSpPr>
        <p:spPr/>
        <p:txBody>
          <a:bodyPr/>
          <a:lstStyle/>
          <a:p>
            <a:fld id="{CC4E152F-EFC4-4189-A047-7C9ACF932DC4}" type="slidenum">
              <a:rPr lang="en-SG" smtClean="0"/>
              <a:t>2</a:t>
            </a:fld>
            <a:endParaRPr lang="en-SG"/>
          </a:p>
        </p:txBody>
      </p:sp>
    </p:spTree>
    <p:extLst>
      <p:ext uri="{BB962C8B-B14F-4D97-AF65-F5344CB8AC3E}">
        <p14:creationId xmlns:p14="http://schemas.microsoft.com/office/powerpoint/2010/main" val="1715470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source term was added iteratively to the 2D heat with source. This works well with the pseudo spectral solver as it would give us flexibility in implementing different sources that can be added at every time step as it transforms in time.</a:t>
            </a:r>
          </a:p>
          <a:p>
            <a:endParaRPr lang="en-US" dirty="0"/>
          </a:p>
          <a:p>
            <a:r>
              <a:rPr lang="en-US" dirty="0"/>
              <a:t>Full spectral solver with a source can be difficult as:</a:t>
            </a:r>
            <a:br>
              <a:rPr lang="en-US" dirty="0"/>
            </a:br>
            <a:r>
              <a:rPr lang="en-US" dirty="0"/>
              <a:t>1. source at each timestep</a:t>
            </a:r>
          </a:p>
          <a:p>
            <a:r>
              <a:rPr lang="en-US" dirty="0"/>
              <a:t>You cant just FFT the source once up front. Evaluation of the source term at every RK step and every time step is needed and FFT is done on the fly</a:t>
            </a:r>
          </a:p>
          <a:p>
            <a:r>
              <a:rPr lang="en-US" dirty="0"/>
              <a:t>2. Extra </a:t>
            </a:r>
            <a:r>
              <a:rPr lang="en-US" dirty="0" err="1"/>
              <a:t>fft</a:t>
            </a:r>
            <a:endParaRPr lang="en-US" dirty="0"/>
          </a:p>
          <a:p>
            <a:r>
              <a:rPr lang="en-US" dirty="0"/>
              <a:t>For every sample of the source term, a forward </a:t>
            </a:r>
            <a:r>
              <a:rPr lang="en-US" dirty="0" err="1"/>
              <a:t>fft</a:t>
            </a:r>
            <a:r>
              <a:rPr lang="en-US" dirty="0"/>
              <a:t> is needed to get its spectral coefficients, for rk4, 4 extra steps are needed  per step</a:t>
            </a:r>
          </a:p>
          <a:p>
            <a:r>
              <a:rPr lang="en-US" dirty="0"/>
              <a:t>3. Keeping accuracy</a:t>
            </a:r>
          </a:p>
          <a:p>
            <a:r>
              <a:rPr lang="en-US" dirty="0"/>
              <a:t>Ensure each source term is injected correctly in the right </a:t>
            </a:r>
            <a:r>
              <a:rPr lang="en-US" dirty="0" err="1"/>
              <a:t>rk</a:t>
            </a:r>
            <a:r>
              <a:rPr lang="en-US" dirty="0"/>
              <a:t> stage to ensure being in fourth order</a:t>
            </a:r>
          </a:p>
        </p:txBody>
      </p:sp>
      <p:sp>
        <p:nvSpPr>
          <p:cNvPr id="4" name="Slide Number Placeholder 3"/>
          <p:cNvSpPr>
            <a:spLocks noGrp="1"/>
          </p:cNvSpPr>
          <p:nvPr>
            <p:ph type="sldNum" sz="quarter" idx="5"/>
          </p:nvPr>
        </p:nvSpPr>
        <p:spPr/>
        <p:txBody>
          <a:bodyPr/>
          <a:lstStyle/>
          <a:p>
            <a:fld id="{CC4E152F-EFC4-4189-A047-7C9ACF932DC4}" type="slidenum">
              <a:rPr lang="en-SG" smtClean="0"/>
              <a:t>12</a:t>
            </a:fld>
            <a:endParaRPr lang="en-SG"/>
          </a:p>
        </p:txBody>
      </p:sp>
    </p:spTree>
    <p:extLst>
      <p:ext uri="{BB962C8B-B14F-4D97-AF65-F5344CB8AC3E}">
        <p14:creationId xmlns:p14="http://schemas.microsoft.com/office/powerpoint/2010/main" val="36027269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in the 2D convection solver, a pseudo and full spectral solver was implemented in both rk4 and backward </a:t>
            </a:r>
            <a:r>
              <a:rPr lang="en-US" dirty="0" err="1"/>
              <a:t>euler</a:t>
            </a:r>
            <a:r>
              <a:rPr lang="en-US" dirty="0"/>
              <a:t>. </a:t>
            </a:r>
          </a:p>
          <a:p>
            <a:r>
              <a:rPr lang="en-US" dirty="0"/>
              <a:t>In our implementation, we expected the full spectral to be more accurate as errors would more likely accumulate due to hardware rounding and saturation for floats and conversion between the number of steps used in pseudo spectral solver</a:t>
            </a:r>
          </a:p>
          <a:p>
            <a:r>
              <a:rPr lang="en-US" dirty="0"/>
              <a:t> however we saw no differences between the implementations</a:t>
            </a:r>
          </a:p>
          <a:p>
            <a:endParaRPr lang="en-US" dirty="0"/>
          </a:p>
          <a:p>
            <a:r>
              <a:rPr lang="en-US" dirty="0"/>
              <a:t>This is likely due to the smaller and simpler experiments in our project which likely gave values well that worked well with </a:t>
            </a:r>
            <a:r>
              <a:rPr lang="en-US" dirty="0" err="1"/>
              <a:t>fftw</a:t>
            </a:r>
            <a:endParaRPr lang="en-US" dirty="0"/>
          </a:p>
        </p:txBody>
      </p:sp>
      <p:sp>
        <p:nvSpPr>
          <p:cNvPr id="4" name="Slide Number Placeholder 3"/>
          <p:cNvSpPr>
            <a:spLocks noGrp="1"/>
          </p:cNvSpPr>
          <p:nvPr>
            <p:ph type="sldNum" sz="quarter" idx="5"/>
          </p:nvPr>
        </p:nvSpPr>
        <p:spPr/>
        <p:txBody>
          <a:bodyPr/>
          <a:lstStyle/>
          <a:p>
            <a:fld id="{CC4E152F-EFC4-4189-A047-7C9ACF932DC4}" type="slidenum">
              <a:rPr lang="en-SG" smtClean="0"/>
              <a:t>13</a:t>
            </a:fld>
            <a:endParaRPr lang="en-SG"/>
          </a:p>
        </p:txBody>
      </p:sp>
    </p:spTree>
    <p:extLst>
      <p:ext uri="{BB962C8B-B14F-4D97-AF65-F5344CB8AC3E}">
        <p14:creationId xmlns:p14="http://schemas.microsoft.com/office/powerpoint/2010/main" val="394546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Spectral solvers can be differentiated between full and pseudo spectral solvers. </a:t>
            </a:r>
          </a:p>
          <a:p>
            <a:r>
              <a:rPr lang="en-US" dirty="0"/>
              <a:t>Pseudo spectral solvers operates between the </a:t>
            </a:r>
            <a:r>
              <a:rPr lang="en-US" dirty="0" err="1"/>
              <a:t>fourier</a:t>
            </a:r>
            <a:r>
              <a:rPr lang="en-US" dirty="0"/>
              <a:t> domain and time domain where at each point in time, </a:t>
            </a:r>
          </a:p>
          <a:p>
            <a:pPr marL="241653" indent="-241653">
              <a:buAutoNum type="arabicPeriod"/>
            </a:pPr>
            <a:r>
              <a:rPr lang="en-US" dirty="0"/>
              <a:t>the spatial domain is converted to </a:t>
            </a:r>
            <a:r>
              <a:rPr lang="en-US" dirty="0" err="1"/>
              <a:t>fourier</a:t>
            </a:r>
            <a:r>
              <a:rPr lang="en-US" dirty="0"/>
              <a:t> domain</a:t>
            </a:r>
          </a:p>
          <a:p>
            <a:pPr marL="241653" indent="-241653">
              <a:buAutoNum type="arabicPeriod"/>
            </a:pPr>
            <a:r>
              <a:rPr lang="en-US" dirty="0"/>
              <a:t>To break down the PDEs into ODEs that can be solved with a polynomial solver</a:t>
            </a:r>
          </a:p>
          <a:p>
            <a:pPr marL="241653" indent="-241653">
              <a:buAutoNum type="arabicPeriod"/>
            </a:pPr>
            <a:r>
              <a:rPr lang="en-US" dirty="0"/>
              <a:t>The resultant is converted back to physical space and</a:t>
            </a:r>
          </a:p>
          <a:p>
            <a:pPr marL="241653" indent="-241653">
              <a:buAutoNum type="arabicPeriod"/>
            </a:pPr>
            <a:r>
              <a:rPr lang="en-US" dirty="0"/>
              <a:t>Advanced in time</a:t>
            </a:r>
          </a:p>
          <a:p>
            <a:pPr marL="241653" indent="-241653">
              <a:buAutoNum type="arabicPeriod"/>
            </a:pPr>
            <a:r>
              <a:rPr lang="en-US" dirty="0"/>
              <a:t>This process repeats until the stipulated time limit</a:t>
            </a:r>
          </a:p>
        </p:txBody>
      </p:sp>
      <p:sp>
        <p:nvSpPr>
          <p:cNvPr id="4" name="Slide Number Placeholder 3"/>
          <p:cNvSpPr>
            <a:spLocks noGrp="1"/>
          </p:cNvSpPr>
          <p:nvPr>
            <p:ph type="sldNum" sz="quarter" idx="5"/>
          </p:nvPr>
        </p:nvSpPr>
        <p:spPr/>
        <p:txBody>
          <a:bodyPr/>
          <a:lstStyle/>
          <a:p>
            <a:fld id="{CC4E152F-EFC4-4189-A047-7C9ACF932DC4}" type="slidenum">
              <a:rPr lang="en-SG" smtClean="0"/>
              <a:t>3</a:t>
            </a:fld>
            <a:endParaRPr lang="en-SG"/>
          </a:p>
        </p:txBody>
      </p:sp>
    </p:spTree>
    <p:extLst>
      <p:ext uri="{BB962C8B-B14F-4D97-AF65-F5344CB8AC3E}">
        <p14:creationId xmlns:p14="http://schemas.microsoft.com/office/powerpoint/2010/main" val="2280360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in full spectral solvers, both the time and space data are transformed into </a:t>
            </a:r>
            <a:r>
              <a:rPr lang="en-US" dirty="0" err="1"/>
              <a:t>fourier</a:t>
            </a:r>
            <a:r>
              <a:rPr lang="en-US" dirty="0"/>
              <a:t> domain where</a:t>
            </a:r>
          </a:p>
          <a:p>
            <a:pPr marL="241653" indent="-241653">
              <a:buAutoNum type="arabicPeriod"/>
            </a:pPr>
            <a:r>
              <a:rPr lang="en-US" dirty="0"/>
              <a:t>The ODEs are solved in each time step for the entire spatial coordinate</a:t>
            </a:r>
          </a:p>
          <a:p>
            <a:pPr marL="241653" indent="-241653">
              <a:buAutoNum type="arabicPeriod"/>
            </a:pPr>
            <a:r>
              <a:rPr lang="en-US" dirty="0"/>
              <a:t>Time is stepped within this </a:t>
            </a:r>
            <a:r>
              <a:rPr lang="en-US" dirty="0" err="1"/>
              <a:t>fourier</a:t>
            </a:r>
            <a:r>
              <a:rPr lang="en-US" dirty="0"/>
              <a:t> step before repeating the ODE solver for the spatial coordinates in the specific time step</a:t>
            </a:r>
          </a:p>
          <a:p>
            <a:pPr marL="241653" indent="-241653">
              <a:buAutoNum type="arabicPeriod"/>
            </a:pPr>
            <a:r>
              <a:rPr lang="en-US" dirty="0"/>
              <a:t>Time stepped is repeated until stipulated time limit</a:t>
            </a:r>
          </a:p>
          <a:p>
            <a:pPr marL="241653" indent="-241653">
              <a:buAutoNum type="arabicPeriod"/>
            </a:pPr>
            <a:r>
              <a:rPr lang="en-US" dirty="0"/>
              <a:t>All the resultant data are then transformed back to spatial domain using IFFT</a:t>
            </a:r>
          </a:p>
        </p:txBody>
      </p:sp>
      <p:sp>
        <p:nvSpPr>
          <p:cNvPr id="4" name="Slide Number Placeholder 3"/>
          <p:cNvSpPr>
            <a:spLocks noGrp="1"/>
          </p:cNvSpPr>
          <p:nvPr>
            <p:ph type="sldNum" sz="quarter" idx="5"/>
          </p:nvPr>
        </p:nvSpPr>
        <p:spPr/>
        <p:txBody>
          <a:bodyPr/>
          <a:lstStyle/>
          <a:p>
            <a:fld id="{CC4E152F-EFC4-4189-A047-7C9ACF932DC4}" type="slidenum">
              <a:rPr lang="en-SG" smtClean="0"/>
              <a:t>4</a:t>
            </a:fld>
            <a:endParaRPr lang="en-SG"/>
          </a:p>
        </p:txBody>
      </p:sp>
    </p:spTree>
    <p:extLst>
      <p:ext uri="{BB962C8B-B14F-4D97-AF65-F5344CB8AC3E}">
        <p14:creationId xmlns:p14="http://schemas.microsoft.com/office/powerpoint/2010/main" val="2069963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1D heat equation, a pseudo spectral solver was used to solve the initial condition. </a:t>
            </a:r>
          </a:p>
          <a:p>
            <a:r>
              <a:rPr lang="en-US" dirty="0"/>
              <a:t>In this slide we show the initial sine condition converging to a stable 0 due to the positive and negative integral being symmetrical</a:t>
            </a:r>
          </a:p>
          <a:p>
            <a:r>
              <a:rPr lang="en-US" dirty="0"/>
              <a:t>Using </a:t>
            </a:r>
            <a:r>
              <a:rPr lang="en-US" dirty="0" err="1"/>
              <a:t>fftw</a:t>
            </a:r>
            <a:r>
              <a:rPr lang="en-US" dirty="0"/>
              <a:t>, we first moved the spatial values into </a:t>
            </a:r>
            <a:r>
              <a:rPr lang="en-US" dirty="0" err="1"/>
              <a:t>fourier</a:t>
            </a:r>
            <a:r>
              <a:rPr lang="en-US" dirty="0"/>
              <a:t> before solving the ODE</a:t>
            </a:r>
          </a:p>
          <a:p>
            <a:r>
              <a:rPr lang="en-US" dirty="0"/>
              <a:t>IFFT is done before time stepping forward. </a:t>
            </a:r>
          </a:p>
          <a:p>
            <a:r>
              <a:rPr lang="en-US" dirty="0"/>
              <a:t>This process is repeated with the given 10second limit.</a:t>
            </a:r>
          </a:p>
          <a:p>
            <a:r>
              <a:rPr lang="en-US" dirty="0"/>
              <a:t>This shows the sine wave converging to a line as time approaches infinity</a:t>
            </a:r>
          </a:p>
        </p:txBody>
      </p:sp>
      <p:sp>
        <p:nvSpPr>
          <p:cNvPr id="4" name="Slide Number Placeholder 3"/>
          <p:cNvSpPr>
            <a:spLocks noGrp="1"/>
          </p:cNvSpPr>
          <p:nvPr>
            <p:ph type="sldNum" sz="quarter" idx="5"/>
          </p:nvPr>
        </p:nvSpPr>
        <p:spPr/>
        <p:txBody>
          <a:bodyPr/>
          <a:lstStyle/>
          <a:p>
            <a:fld id="{CC4E152F-EFC4-4189-A047-7C9ACF932DC4}" type="slidenum">
              <a:rPr lang="en-SG" smtClean="0"/>
              <a:t>5</a:t>
            </a:fld>
            <a:endParaRPr lang="en-SG"/>
          </a:p>
        </p:txBody>
      </p:sp>
    </p:spTree>
    <p:extLst>
      <p:ext uri="{BB962C8B-B14F-4D97-AF65-F5344CB8AC3E}">
        <p14:creationId xmlns:p14="http://schemas.microsoft.com/office/powerpoint/2010/main" val="35472393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SG" dirty="0"/>
              <a:t>We also computed convergence with the pseudo-spectral and it gave the exact same result</a:t>
            </a:r>
          </a:p>
          <a:p>
            <a:pPr lvl="1"/>
            <a:r>
              <a:rPr lang="en-SG" dirty="0"/>
              <a:t>t=1 corresponds to about 67% of original height</a:t>
            </a:r>
          </a:p>
          <a:p>
            <a:pPr lvl="1"/>
            <a:r>
              <a:rPr lang="en-SG" dirty="0"/>
              <a:t>Didn’t choose a very large time – any solver that goes to 0 after a long time could produce </a:t>
            </a:r>
          </a:p>
          <a:p>
            <a:endParaRPr lang="en-US" dirty="0"/>
          </a:p>
        </p:txBody>
      </p:sp>
      <p:sp>
        <p:nvSpPr>
          <p:cNvPr id="4" name="Slide Number Placeholder 3"/>
          <p:cNvSpPr>
            <a:spLocks noGrp="1"/>
          </p:cNvSpPr>
          <p:nvPr>
            <p:ph type="sldNum" sz="quarter" idx="5"/>
          </p:nvPr>
        </p:nvSpPr>
        <p:spPr/>
        <p:txBody>
          <a:bodyPr/>
          <a:lstStyle/>
          <a:p>
            <a:fld id="{CC4E152F-EFC4-4189-A047-7C9ACF932DC4}" type="slidenum">
              <a:rPr lang="en-SG" smtClean="0"/>
              <a:t>6</a:t>
            </a:fld>
            <a:endParaRPr lang="en-SG"/>
          </a:p>
        </p:txBody>
      </p:sp>
    </p:spTree>
    <p:extLst>
      <p:ext uri="{BB962C8B-B14F-4D97-AF65-F5344CB8AC3E}">
        <p14:creationId xmlns:p14="http://schemas.microsoft.com/office/powerpoint/2010/main" val="19822559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Slops of both lines ~4</a:t>
            </a:r>
          </a:p>
        </p:txBody>
      </p:sp>
      <p:sp>
        <p:nvSpPr>
          <p:cNvPr id="4" name="Slide Number Placeholder 3"/>
          <p:cNvSpPr>
            <a:spLocks noGrp="1"/>
          </p:cNvSpPr>
          <p:nvPr>
            <p:ph type="sldNum" sz="quarter" idx="5"/>
          </p:nvPr>
        </p:nvSpPr>
        <p:spPr/>
        <p:txBody>
          <a:bodyPr/>
          <a:lstStyle/>
          <a:p>
            <a:fld id="{CC4E152F-EFC4-4189-A047-7C9ACF932DC4}" type="slidenum">
              <a:rPr lang="en-SG" smtClean="0"/>
              <a:t>7</a:t>
            </a:fld>
            <a:endParaRPr lang="en-SG"/>
          </a:p>
        </p:txBody>
      </p:sp>
    </p:spTree>
    <p:extLst>
      <p:ext uri="{BB962C8B-B14F-4D97-AF65-F5344CB8AC3E}">
        <p14:creationId xmlns:p14="http://schemas.microsoft.com/office/powerpoint/2010/main" val="4176738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the grid is only [0,1]</a:t>
            </a:r>
          </a:p>
          <a:p>
            <a:r>
              <a:rPr lang="en-US" dirty="0"/>
              <a:t>23 is a big error for a sine wave in that range…</a:t>
            </a:r>
          </a:p>
        </p:txBody>
      </p:sp>
      <p:sp>
        <p:nvSpPr>
          <p:cNvPr id="4" name="Slide Number Placeholder 3"/>
          <p:cNvSpPr>
            <a:spLocks noGrp="1"/>
          </p:cNvSpPr>
          <p:nvPr>
            <p:ph type="sldNum" sz="quarter" idx="5"/>
          </p:nvPr>
        </p:nvSpPr>
        <p:spPr/>
        <p:txBody>
          <a:bodyPr/>
          <a:lstStyle/>
          <a:p>
            <a:fld id="{CC4E152F-EFC4-4189-A047-7C9ACF932DC4}" type="slidenum">
              <a:rPr lang="en-SG" smtClean="0"/>
              <a:t>8</a:t>
            </a:fld>
            <a:endParaRPr lang="en-SG"/>
          </a:p>
        </p:txBody>
      </p:sp>
    </p:spTree>
    <p:extLst>
      <p:ext uri="{BB962C8B-B14F-4D97-AF65-F5344CB8AC3E}">
        <p14:creationId xmlns:p14="http://schemas.microsoft.com/office/powerpoint/2010/main" val="3749694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4E152F-EFC4-4189-A047-7C9ACF932DC4}" type="slidenum">
              <a:rPr lang="en-SG" smtClean="0"/>
              <a:t>10</a:t>
            </a:fld>
            <a:endParaRPr lang="en-SG"/>
          </a:p>
        </p:txBody>
      </p:sp>
    </p:spTree>
    <p:extLst>
      <p:ext uri="{BB962C8B-B14F-4D97-AF65-F5344CB8AC3E}">
        <p14:creationId xmlns:p14="http://schemas.microsoft.com/office/powerpoint/2010/main" val="3920982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as 1D heat was done in 2D heat. This is done with the source in mind where the source term is added to the grid at every time step. This can be seen in the next slide, where</a:t>
            </a:r>
          </a:p>
        </p:txBody>
      </p:sp>
      <p:sp>
        <p:nvSpPr>
          <p:cNvPr id="4" name="Slide Number Placeholder 3"/>
          <p:cNvSpPr>
            <a:spLocks noGrp="1"/>
          </p:cNvSpPr>
          <p:nvPr>
            <p:ph type="sldNum" sz="quarter" idx="5"/>
          </p:nvPr>
        </p:nvSpPr>
        <p:spPr/>
        <p:txBody>
          <a:bodyPr/>
          <a:lstStyle/>
          <a:p>
            <a:fld id="{CC4E152F-EFC4-4189-A047-7C9ACF932DC4}" type="slidenum">
              <a:rPr lang="en-SG" smtClean="0"/>
              <a:t>11</a:t>
            </a:fld>
            <a:endParaRPr lang="en-SG"/>
          </a:p>
        </p:txBody>
      </p:sp>
    </p:spTree>
    <p:extLst>
      <p:ext uri="{BB962C8B-B14F-4D97-AF65-F5344CB8AC3E}">
        <p14:creationId xmlns:p14="http://schemas.microsoft.com/office/powerpoint/2010/main" val="28741393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C2621-2CDC-C7C9-39C1-B97A284701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C8752A2-C777-A7CF-D649-097D6D1592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3DEB62-2453-C635-3C16-EA9E340A08F2}"/>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5" name="Footer Placeholder 4">
            <a:extLst>
              <a:ext uri="{FF2B5EF4-FFF2-40B4-BE49-F238E27FC236}">
                <a16:creationId xmlns:a16="http://schemas.microsoft.com/office/drawing/2014/main" id="{EDB09589-184E-7791-53A4-17AA038DAF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CDB4FF-3501-02D7-0D7B-9320C11DF18A}"/>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2337031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28FE6-A41C-5D1F-B459-10FF62AD5D8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2B7C2E-60F2-29BC-7850-AB54C9063C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FED85B-C7ED-F971-32A9-46314BA986D8}"/>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5" name="Footer Placeholder 4">
            <a:extLst>
              <a:ext uri="{FF2B5EF4-FFF2-40B4-BE49-F238E27FC236}">
                <a16:creationId xmlns:a16="http://schemas.microsoft.com/office/drawing/2014/main" id="{C029A6B2-B1ED-30CF-7979-DC79AC9D99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129D05-AEEF-8450-C6C0-E1756BE15756}"/>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2375366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62066D-A517-CC06-73E3-A3822AA03B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5C0673A-3381-23B3-038B-FE18570A598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CA7580-BDC3-8337-68C9-3AD0AC9C551F}"/>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5" name="Footer Placeholder 4">
            <a:extLst>
              <a:ext uri="{FF2B5EF4-FFF2-40B4-BE49-F238E27FC236}">
                <a16:creationId xmlns:a16="http://schemas.microsoft.com/office/drawing/2014/main" id="{7FC502AC-BE3C-6FAB-024A-1442271652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2195A5-005D-0D04-E98B-942A8AFD3A10}"/>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4194168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0966D-ADE1-5501-425A-EC38D0D2A5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169B38-BCAC-D176-D03D-EDB14A0D2EE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1EDEA2-6600-AF88-50BB-E77A8B520809}"/>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5" name="Footer Placeholder 4">
            <a:extLst>
              <a:ext uri="{FF2B5EF4-FFF2-40B4-BE49-F238E27FC236}">
                <a16:creationId xmlns:a16="http://schemas.microsoft.com/office/drawing/2014/main" id="{E0527F82-C450-28FA-6AB8-B8B2268950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25F913-F545-F213-3FA3-2F0873E971F1}"/>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2032699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5F89B-6C29-F308-FF6F-CB46CCA1EA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B43B68-5E50-187B-1BCD-18C5050FDE7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F3B07C-9F39-B79B-BF9F-DCC81F117E93}"/>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5" name="Footer Placeholder 4">
            <a:extLst>
              <a:ext uri="{FF2B5EF4-FFF2-40B4-BE49-F238E27FC236}">
                <a16:creationId xmlns:a16="http://schemas.microsoft.com/office/drawing/2014/main" id="{6F3142E7-0E21-BE93-3446-13EBE5877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CA5FF0-1405-C8DA-21DF-2E978026A52E}"/>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700833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D2073-756B-C3B3-EFD0-124F615B66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DE714C-A902-B470-259D-0A9CE285ECA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BE5866C-AA42-A14C-567F-9412AC400E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D67FF48-2F4D-2AC5-D119-1D0D7E78511F}"/>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6" name="Footer Placeholder 5">
            <a:extLst>
              <a:ext uri="{FF2B5EF4-FFF2-40B4-BE49-F238E27FC236}">
                <a16:creationId xmlns:a16="http://schemas.microsoft.com/office/drawing/2014/main" id="{26587A97-A31F-6F72-8341-D6C3359C55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C6208C-576C-8D91-78D2-BD8CB85E0116}"/>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882132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44E0F-3EC2-AF90-1B31-36289B0BD2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713CF6-F81F-4996-F070-691F559C6D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0D0FB3-9A18-E32A-4FFD-1D09B778C1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20ED2A-7984-5FCE-A419-4552053150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1233D52-5EA5-8018-F95E-1AA180F7A7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7BE5BE7-E7E3-609E-0703-179EA735E902}"/>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8" name="Footer Placeholder 7">
            <a:extLst>
              <a:ext uri="{FF2B5EF4-FFF2-40B4-BE49-F238E27FC236}">
                <a16:creationId xmlns:a16="http://schemas.microsoft.com/office/drawing/2014/main" id="{ED19F634-2786-830C-C132-F0FC636606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60068E-A6DA-C20C-748A-C965741D0600}"/>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2230177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FE674-67F4-91D3-155F-0CBFBB30F6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D26554-C250-D1E2-FD26-F8013E4C6292}"/>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4" name="Footer Placeholder 3">
            <a:extLst>
              <a:ext uri="{FF2B5EF4-FFF2-40B4-BE49-F238E27FC236}">
                <a16:creationId xmlns:a16="http://schemas.microsoft.com/office/drawing/2014/main" id="{E1641628-B352-D3D5-C4AF-5A91F99F93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61218E0-462B-66AB-5056-4B6F13DBDC63}"/>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574467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B89A9-196E-8B81-331A-9D6C48C36B43}"/>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3" name="Footer Placeholder 2">
            <a:extLst>
              <a:ext uri="{FF2B5EF4-FFF2-40B4-BE49-F238E27FC236}">
                <a16:creationId xmlns:a16="http://schemas.microsoft.com/office/drawing/2014/main" id="{2DF35D3A-DB63-77ED-8312-C16C4ADA7C7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8475DA9-8BF2-DB81-89BE-F28418757BF1}"/>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5828967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5936C-280B-B78D-5916-834DD2EC2C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40E8423-0FB6-9C0C-99F0-941E3B8C8A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2D6D58-E4A9-EA16-E328-CE4E4ABDD2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8EE2CA-A71D-FB21-F2B1-8EFC39722CD2}"/>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6" name="Footer Placeholder 5">
            <a:extLst>
              <a:ext uri="{FF2B5EF4-FFF2-40B4-BE49-F238E27FC236}">
                <a16:creationId xmlns:a16="http://schemas.microsoft.com/office/drawing/2014/main" id="{A1EE515C-D367-47B0-034D-88789570E2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A1286E-C26F-5D18-61F6-948572F07D7D}"/>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9467515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A8227-DB69-66D9-4597-B8053E1F64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A7161F-880B-1CC9-6EB9-BE28326FC9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EA600D-2466-8B0D-2C08-C346518670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6199EC-C9DB-7F8E-4BC0-9B56CA788A92}"/>
              </a:ext>
            </a:extLst>
          </p:cNvPr>
          <p:cNvSpPr>
            <a:spLocks noGrp="1"/>
          </p:cNvSpPr>
          <p:nvPr>
            <p:ph type="dt" sz="half" idx="10"/>
          </p:nvPr>
        </p:nvSpPr>
        <p:spPr/>
        <p:txBody>
          <a:bodyPr/>
          <a:lstStyle/>
          <a:p>
            <a:fld id="{3E101021-94FF-4360-A90C-BC9BAEA14347}" type="datetimeFigureOut">
              <a:rPr lang="en-US" smtClean="0"/>
              <a:t>5/1/2025</a:t>
            </a:fld>
            <a:endParaRPr lang="en-US"/>
          </a:p>
        </p:txBody>
      </p:sp>
      <p:sp>
        <p:nvSpPr>
          <p:cNvPr id="6" name="Footer Placeholder 5">
            <a:extLst>
              <a:ext uri="{FF2B5EF4-FFF2-40B4-BE49-F238E27FC236}">
                <a16:creationId xmlns:a16="http://schemas.microsoft.com/office/drawing/2014/main" id="{360C2DE4-A854-91F0-D3FE-E8000517E3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3C769A-5C38-C586-A3C5-0E3D0197ECD8}"/>
              </a:ext>
            </a:extLst>
          </p:cNvPr>
          <p:cNvSpPr>
            <a:spLocks noGrp="1"/>
          </p:cNvSpPr>
          <p:nvPr>
            <p:ph type="sldNum" sz="quarter" idx="12"/>
          </p:nvPr>
        </p:nvSpPr>
        <p:spPr/>
        <p:txBody>
          <a:bodyPr/>
          <a:lstStyle/>
          <a:p>
            <a:fld id="{4E4B50C2-063F-4AE9-A2CA-03452739480E}" type="slidenum">
              <a:rPr lang="en-US" smtClean="0"/>
              <a:t>‹#›</a:t>
            </a:fld>
            <a:endParaRPr lang="en-US"/>
          </a:p>
        </p:txBody>
      </p:sp>
    </p:spTree>
    <p:extLst>
      <p:ext uri="{BB962C8B-B14F-4D97-AF65-F5344CB8AC3E}">
        <p14:creationId xmlns:p14="http://schemas.microsoft.com/office/powerpoint/2010/main" val="1046428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01105E-9570-FC57-F8BB-A85A18BC73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D0AC059-B71C-C302-025A-CFFF96A9D8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2F45D3-408B-C849-2FAF-0B6ECBD3F1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E101021-94FF-4360-A90C-BC9BAEA14347}" type="datetimeFigureOut">
              <a:rPr lang="en-US" smtClean="0"/>
              <a:t>5/1/2025</a:t>
            </a:fld>
            <a:endParaRPr lang="en-US"/>
          </a:p>
        </p:txBody>
      </p:sp>
      <p:sp>
        <p:nvSpPr>
          <p:cNvPr id="5" name="Footer Placeholder 4">
            <a:extLst>
              <a:ext uri="{FF2B5EF4-FFF2-40B4-BE49-F238E27FC236}">
                <a16:creationId xmlns:a16="http://schemas.microsoft.com/office/drawing/2014/main" id="{4F16CBA6-C0FA-3CB2-A94B-2943E66F81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DEFF5A0-27A8-405B-2985-97E0EC937D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E4B50C2-063F-4AE9-A2CA-03452739480E}" type="slidenum">
              <a:rPr lang="en-US" smtClean="0"/>
              <a:t>‹#›</a:t>
            </a:fld>
            <a:endParaRPr lang="en-US"/>
          </a:p>
        </p:txBody>
      </p:sp>
    </p:spTree>
    <p:extLst>
      <p:ext uri="{BB962C8B-B14F-4D97-AF65-F5344CB8AC3E}">
        <p14:creationId xmlns:p14="http://schemas.microsoft.com/office/powerpoint/2010/main" val="20414757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4.png"/><Relationship Id="rId5" Type="http://schemas.openxmlformats.org/officeDocument/2006/relationships/image" Target="../media/image130.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C043E-638F-187F-0235-E456A7A48648}"/>
              </a:ext>
            </a:extLst>
          </p:cNvPr>
          <p:cNvSpPr>
            <a:spLocks noGrp="1"/>
          </p:cNvSpPr>
          <p:nvPr>
            <p:ph type="ctrTitle"/>
          </p:nvPr>
        </p:nvSpPr>
        <p:spPr/>
        <p:txBody>
          <a:bodyPr/>
          <a:lstStyle/>
          <a:p>
            <a:r>
              <a:rPr lang="en-US"/>
              <a:t>Spectral Solver for PDE</a:t>
            </a:r>
          </a:p>
        </p:txBody>
      </p:sp>
      <p:sp>
        <p:nvSpPr>
          <p:cNvPr id="3" name="Subtitle 2">
            <a:extLst>
              <a:ext uri="{FF2B5EF4-FFF2-40B4-BE49-F238E27FC236}">
                <a16:creationId xmlns:a16="http://schemas.microsoft.com/office/drawing/2014/main" id="{FE1D7D08-F0D7-951C-59E2-16351B433352}"/>
              </a:ext>
            </a:extLst>
          </p:cNvPr>
          <p:cNvSpPr>
            <a:spLocks noGrp="1"/>
          </p:cNvSpPr>
          <p:nvPr>
            <p:ph type="subTitle" idx="1"/>
          </p:nvPr>
        </p:nvSpPr>
        <p:spPr/>
        <p:txBody>
          <a:bodyPr/>
          <a:lstStyle/>
          <a:p>
            <a:r>
              <a:rPr lang="en-US"/>
              <a:t>Jeffrey Low</a:t>
            </a:r>
          </a:p>
          <a:p>
            <a:r>
              <a:rPr lang="en-US"/>
              <a:t>Jacob </a:t>
            </a:r>
            <a:r>
              <a:rPr lang="en-US" err="1"/>
              <a:t>Rohozen</a:t>
            </a:r>
            <a:endParaRPr lang="en-US"/>
          </a:p>
        </p:txBody>
      </p:sp>
    </p:spTree>
    <p:extLst>
      <p:ext uri="{BB962C8B-B14F-4D97-AF65-F5344CB8AC3E}">
        <p14:creationId xmlns:p14="http://schemas.microsoft.com/office/powerpoint/2010/main" val="1235151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73697E-B307-F75E-F045-D77CE02B4A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1D7EA1-F76C-D8E5-71B1-51DFAE456E7A}"/>
              </a:ext>
            </a:extLst>
          </p:cNvPr>
          <p:cNvSpPr>
            <a:spLocks noGrp="1"/>
          </p:cNvSpPr>
          <p:nvPr>
            <p:ph type="title"/>
          </p:nvPr>
        </p:nvSpPr>
        <p:spPr/>
        <p:txBody>
          <a:bodyPr/>
          <a:lstStyle/>
          <a:p>
            <a:r>
              <a:rPr lang="en-US" dirty="0"/>
              <a:t>1D Heat convergence: Backward Euler</a:t>
            </a:r>
            <a:endParaRPr lang="en-SG" dirty="0"/>
          </a:p>
        </p:txBody>
      </p:sp>
      <p:sp>
        <p:nvSpPr>
          <p:cNvPr id="14" name="Content Placeholder 2">
            <a:extLst>
              <a:ext uri="{FF2B5EF4-FFF2-40B4-BE49-F238E27FC236}">
                <a16:creationId xmlns:a16="http://schemas.microsoft.com/office/drawing/2014/main" id="{A1E57254-BF22-9DFB-F08D-276B00FB620B}"/>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dirty="0"/>
              <a:t>Converged faster than RK4</a:t>
            </a:r>
          </a:p>
          <a:p>
            <a:r>
              <a:rPr lang="en-SG" dirty="0"/>
              <a:t>No stability issue (</a:t>
            </a:r>
            <a:r>
              <a:rPr lang="en-SG"/>
              <a:t>implicit integrator)</a:t>
            </a:r>
            <a:endParaRPr lang="en-SG" dirty="0"/>
          </a:p>
        </p:txBody>
      </p:sp>
      <p:pic>
        <p:nvPicPr>
          <p:cNvPr id="1028" name="Picture 4">
            <a:extLst>
              <a:ext uri="{FF2B5EF4-FFF2-40B4-BE49-F238E27FC236}">
                <a16:creationId xmlns:a16="http://schemas.microsoft.com/office/drawing/2014/main" id="{AB1CB4C7-11AE-6AEF-38F0-F763E48C65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576" y="2963561"/>
            <a:ext cx="5197232" cy="321340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E9857BA-70F6-FB63-C487-96BE5A4DD3F1}"/>
              </a:ext>
            </a:extLst>
          </p:cNvPr>
          <p:cNvSpPr txBox="1"/>
          <p:nvPr/>
        </p:nvSpPr>
        <p:spPr>
          <a:xfrm>
            <a:off x="1938332" y="6222048"/>
            <a:ext cx="2331720" cy="369332"/>
          </a:xfrm>
          <a:prstGeom prst="rect">
            <a:avLst/>
          </a:prstGeom>
          <a:noFill/>
        </p:spPr>
        <p:txBody>
          <a:bodyPr wrap="square" rtlCol="0">
            <a:spAutoFit/>
          </a:bodyPr>
          <a:lstStyle/>
          <a:p>
            <a:r>
              <a:rPr lang="en-US" dirty="0"/>
              <a:t>Grid spacing = 1/512</a:t>
            </a:r>
            <a:endParaRPr lang="en-US" b="0" dirty="0"/>
          </a:p>
        </p:txBody>
      </p:sp>
      <p:sp>
        <p:nvSpPr>
          <p:cNvPr id="6" name="TextBox 5">
            <a:extLst>
              <a:ext uri="{FF2B5EF4-FFF2-40B4-BE49-F238E27FC236}">
                <a16:creationId xmlns:a16="http://schemas.microsoft.com/office/drawing/2014/main" id="{89E6021B-1A83-6725-B054-12A18D151A4A}"/>
              </a:ext>
            </a:extLst>
          </p:cNvPr>
          <p:cNvSpPr txBox="1"/>
          <p:nvPr/>
        </p:nvSpPr>
        <p:spPr>
          <a:xfrm>
            <a:off x="7921948" y="6222048"/>
            <a:ext cx="2331720" cy="369332"/>
          </a:xfrm>
          <a:prstGeom prst="rect">
            <a:avLst/>
          </a:prstGeom>
          <a:noFill/>
        </p:spPr>
        <p:txBody>
          <a:bodyPr wrap="square" rtlCol="0">
            <a:spAutoFit/>
          </a:bodyPr>
          <a:lstStyle/>
          <a:p>
            <a:r>
              <a:rPr lang="en-US" dirty="0"/>
              <a:t>Timesteps = 8192</a:t>
            </a:r>
            <a:endParaRPr lang="en-US" b="0" dirty="0"/>
          </a:p>
        </p:txBody>
      </p:sp>
      <p:pic>
        <p:nvPicPr>
          <p:cNvPr id="1030" name="Picture 6">
            <a:extLst>
              <a:ext uri="{FF2B5EF4-FFF2-40B4-BE49-F238E27FC236}">
                <a16:creationId xmlns:a16="http://schemas.microsoft.com/office/drawing/2014/main" id="{A8F40474-BD89-89D1-2AC0-CD9EC8941D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03230" y="2963561"/>
            <a:ext cx="4969155" cy="3072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7889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374CB-390B-9341-E71D-866735C97479}"/>
              </a:ext>
            </a:extLst>
          </p:cNvPr>
          <p:cNvSpPr>
            <a:spLocks noGrp="1"/>
          </p:cNvSpPr>
          <p:nvPr>
            <p:ph type="title"/>
          </p:nvPr>
        </p:nvSpPr>
        <p:spPr/>
        <p:txBody>
          <a:bodyPr/>
          <a:lstStyle/>
          <a:p>
            <a:r>
              <a:rPr lang="en-US"/>
              <a:t>2D Heat</a:t>
            </a:r>
            <a:endParaRPr lang="en-SG"/>
          </a:p>
        </p:txBody>
      </p:sp>
      <p:sp>
        <p:nvSpPr>
          <p:cNvPr id="3" name="Content Placeholder 2">
            <a:extLst>
              <a:ext uri="{FF2B5EF4-FFF2-40B4-BE49-F238E27FC236}">
                <a16:creationId xmlns:a16="http://schemas.microsoft.com/office/drawing/2014/main" id="{0A6AF894-7D20-648E-8C78-EBDCEB9F1FAE}"/>
              </a:ext>
            </a:extLst>
          </p:cNvPr>
          <p:cNvSpPr>
            <a:spLocks noGrp="1"/>
          </p:cNvSpPr>
          <p:nvPr>
            <p:ph idx="1"/>
          </p:nvPr>
        </p:nvSpPr>
        <p:spPr>
          <a:xfrm>
            <a:off x="838200" y="2141537"/>
            <a:ext cx="10515600" cy="4351338"/>
          </a:xfrm>
        </p:spPr>
        <p:txBody>
          <a:bodyPr>
            <a:normAutofit fontScale="92500" lnSpcReduction="20000"/>
          </a:bodyPr>
          <a:lstStyle/>
          <a:p>
            <a:r>
              <a:rPr lang="en-SG" dirty="0"/>
              <a:t>Spectral diffusion</a:t>
            </a:r>
          </a:p>
          <a:p>
            <a:r>
              <a:rPr lang="en-SG" dirty="0"/>
              <a:t>Alpha: 0.01</a:t>
            </a:r>
          </a:p>
          <a:p>
            <a:r>
              <a:rPr lang="en-SG" dirty="0"/>
              <a:t>Grid size: 128x128</a:t>
            </a:r>
          </a:p>
          <a:p>
            <a:r>
              <a:rPr lang="en-SG" dirty="0"/>
              <a:t>Time step: 0.0001</a:t>
            </a:r>
          </a:p>
          <a:p>
            <a:r>
              <a:rPr lang="en-SG" dirty="0"/>
              <a:t>Steps: 50000</a:t>
            </a:r>
            <a:endParaRPr lang="en-US" dirty="0"/>
          </a:p>
          <a:p>
            <a:endParaRPr lang="en-US" dirty="0"/>
          </a:p>
          <a:p>
            <a:r>
              <a:rPr lang="en-US" dirty="0"/>
              <a:t>2D Fourier transform</a:t>
            </a:r>
          </a:p>
          <a:p>
            <a:r>
              <a:rPr lang="en-US" dirty="0"/>
              <a:t>Solve ODE for each Fourier mode</a:t>
            </a:r>
          </a:p>
          <a:p>
            <a:r>
              <a:rPr lang="en-SG" dirty="0"/>
              <a:t>Solves in time-stepping (backward Euler and RK4)</a:t>
            </a:r>
          </a:p>
          <a:p>
            <a:pPr lvl="1"/>
            <a:r>
              <a:rPr lang="en-SG" dirty="0"/>
              <a:t>Pseudo Spectral solver helps incorporate source term effects in time independently</a:t>
            </a:r>
          </a:p>
          <a:p>
            <a:endParaRPr lang="en-SG"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88B76CE-04A2-2C46-50CC-8FB77B9E6F65}"/>
                  </a:ext>
                </a:extLst>
              </p:cNvPr>
              <p:cNvSpPr txBox="1"/>
              <p:nvPr/>
            </p:nvSpPr>
            <p:spPr>
              <a:xfrm>
                <a:off x="5242465" y="1610181"/>
                <a:ext cx="1707069"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𝑢</m:t>
                          </m:r>
                        </m:e>
                        <m:sub>
                          <m:r>
                            <a:rPr lang="en-US" sz="2800" b="0" i="1" smtClean="0">
                              <a:latin typeface="Cambria Math" panose="02040503050406030204" pitchFamily="18" charset="0"/>
                            </a:rPr>
                            <m:t>𝑡</m:t>
                          </m:r>
                        </m:sub>
                      </m:sSub>
                      <m:r>
                        <a:rPr lang="en-US" sz="2800" b="0" i="1" smtClean="0">
                          <a:latin typeface="Cambria Math" panose="02040503050406030204" pitchFamily="18" charset="0"/>
                        </a:rPr>
                        <m:t>=</m:t>
                      </m:r>
                      <m:r>
                        <a:rPr lang="en-US" sz="2800" b="0" i="1" smtClean="0">
                          <a:latin typeface="Cambria Math" panose="02040503050406030204" pitchFamily="18" charset="0"/>
                        </a:rPr>
                        <m:t>𝛼</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m:t>
                          </m:r>
                        </m:e>
                        <m:sup>
                          <m:r>
                            <a:rPr lang="en-US" sz="2800" b="0" i="1" smtClean="0">
                              <a:latin typeface="Cambria Math" panose="02040503050406030204" pitchFamily="18" charset="0"/>
                            </a:rPr>
                            <m:t>2</m:t>
                          </m:r>
                        </m:sup>
                      </m:sSup>
                      <m:r>
                        <a:rPr lang="en-US" sz="2800" b="0" i="1" smtClean="0">
                          <a:latin typeface="Cambria Math" panose="02040503050406030204" pitchFamily="18" charset="0"/>
                        </a:rPr>
                        <m:t>𝑢</m:t>
                      </m:r>
                    </m:oMath>
                  </m:oMathPara>
                </a14:m>
                <a:endParaRPr lang="en-US" sz="2800" b="0"/>
              </a:p>
            </p:txBody>
          </p:sp>
        </mc:Choice>
        <mc:Fallback xmlns="">
          <p:sp>
            <p:nvSpPr>
              <p:cNvPr id="5" name="TextBox 4">
                <a:extLst>
                  <a:ext uri="{FF2B5EF4-FFF2-40B4-BE49-F238E27FC236}">
                    <a16:creationId xmlns:a16="http://schemas.microsoft.com/office/drawing/2014/main" id="{788B76CE-04A2-2C46-50CC-8FB77B9E6F65}"/>
                  </a:ext>
                </a:extLst>
              </p:cNvPr>
              <p:cNvSpPr txBox="1">
                <a:spLocks noRot="1" noChangeAspect="1" noMove="1" noResize="1" noEditPoints="1" noAdjustHandles="1" noChangeArrowheads="1" noChangeShapeType="1" noTextEdit="1"/>
              </p:cNvSpPr>
              <p:nvPr/>
            </p:nvSpPr>
            <p:spPr>
              <a:xfrm>
                <a:off x="5242465" y="1610181"/>
                <a:ext cx="1707069" cy="430887"/>
              </a:xfrm>
              <a:prstGeom prst="rect">
                <a:avLst/>
              </a:prstGeom>
              <a:blipFill>
                <a:blip r:embed="rId5"/>
                <a:stretch>
                  <a:fillRect/>
                </a:stretch>
              </a:blipFill>
            </p:spPr>
            <p:txBody>
              <a:bodyPr/>
              <a:lstStyle/>
              <a:p>
                <a:r>
                  <a:rPr lang="en-US">
                    <a:noFill/>
                  </a:rPr>
                  <a:t> </a:t>
                </a:r>
              </a:p>
            </p:txBody>
          </p:sp>
        </mc:Fallback>
      </mc:AlternateContent>
      <p:pic>
        <p:nvPicPr>
          <p:cNvPr id="9" name="2D_heat_solver">
            <a:hlinkClick r:id="" action="ppaction://media"/>
            <a:extLst>
              <a:ext uri="{FF2B5EF4-FFF2-40B4-BE49-F238E27FC236}">
                <a16:creationId xmlns:a16="http://schemas.microsoft.com/office/drawing/2014/main" id="{52305D6A-C901-3A5E-2E5A-44C4B94F49B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259781" y="0"/>
            <a:ext cx="4939885" cy="3704914"/>
          </a:xfrm>
          <a:prstGeom prst="rect">
            <a:avLst/>
          </a:prstGeom>
        </p:spPr>
      </p:pic>
    </p:spTree>
    <p:extLst>
      <p:ext uri="{BB962C8B-B14F-4D97-AF65-F5344CB8AC3E}">
        <p14:creationId xmlns:p14="http://schemas.microsoft.com/office/powerpoint/2010/main" val="955872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5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7C9F56-18B9-5F82-139C-680A644530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D5DE5E-85AF-FB1B-36BF-8DC45FE02DD5}"/>
              </a:ext>
            </a:extLst>
          </p:cNvPr>
          <p:cNvSpPr>
            <a:spLocks noGrp="1"/>
          </p:cNvSpPr>
          <p:nvPr>
            <p:ph type="title"/>
          </p:nvPr>
        </p:nvSpPr>
        <p:spPr/>
        <p:txBody>
          <a:bodyPr/>
          <a:lstStyle/>
          <a:p>
            <a:r>
              <a:rPr lang="en-US"/>
              <a:t>2D Heat with source</a:t>
            </a:r>
            <a:endParaRPr lang="en-SG"/>
          </a:p>
        </p:txBody>
      </p:sp>
      <p:sp>
        <p:nvSpPr>
          <p:cNvPr id="3" name="Content Placeholder 2">
            <a:extLst>
              <a:ext uri="{FF2B5EF4-FFF2-40B4-BE49-F238E27FC236}">
                <a16:creationId xmlns:a16="http://schemas.microsoft.com/office/drawing/2014/main" id="{D34CAEF4-BD1B-1156-6B21-BD6EA9185DA6}"/>
              </a:ext>
            </a:extLst>
          </p:cNvPr>
          <p:cNvSpPr>
            <a:spLocks noGrp="1"/>
          </p:cNvSpPr>
          <p:nvPr>
            <p:ph idx="1"/>
          </p:nvPr>
        </p:nvSpPr>
        <p:spPr>
          <a:xfrm>
            <a:off x="838200" y="2041068"/>
            <a:ext cx="10515600" cy="4351338"/>
          </a:xfrm>
        </p:spPr>
        <p:txBody>
          <a:bodyPr>
            <a:normAutofit fontScale="92500" lnSpcReduction="20000"/>
          </a:bodyPr>
          <a:lstStyle/>
          <a:p>
            <a:r>
              <a:rPr lang="en-SG" dirty="0"/>
              <a:t>Spectral diffusion with source</a:t>
            </a:r>
          </a:p>
          <a:p>
            <a:r>
              <a:rPr lang="en-SG" dirty="0"/>
              <a:t>Alpha: 0.01</a:t>
            </a:r>
          </a:p>
          <a:p>
            <a:r>
              <a:rPr lang="en-SG" dirty="0"/>
              <a:t>Grid size: 128x128</a:t>
            </a:r>
          </a:p>
          <a:p>
            <a:r>
              <a:rPr lang="en-SG" dirty="0"/>
              <a:t>Time step: 0.0001</a:t>
            </a:r>
          </a:p>
          <a:p>
            <a:r>
              <a:rPr lang="en-SG" dirty="0"/>
              <a:t>Steps: 50000</a:t>
            </a:r>
            <a:endParaRPr lang="en-US" dirty="0"/>
          </a:p>
          <a:p>
            <a:endParaRPr lang="en-US" dirty="0"/>
          </a:p>
          <a:p>
            <a:r>
              <a:rPr lang="en-US" dirty="0"/>
              <a:t>2D Fourier transform</a:t>
            </a:r>
          </a:p>
          <a:p>
            <a:r>
              <a:rPr lang="en-US" dirty="0"/>
              <a:t>Solve ODE for each Fourier mode</a:t>
            </a:r>
          </a:p>
          <a:p>
            <a:r>
              <a:rPr lang="en-SG" dirty="0"/>
              <a:t>Solves in time-stepping (backward Euler and RK4)</a:t>
            </a:r>
          </a:p>
          <a:p>
            <a:pPr lvl="1"/>
            <a:r>
              <a:rPr lang="en-SG" dirty="0"/>
              <a:t>Pseudo Spectral solver helps incorporate source term effects in time independently</a:t>
            </a:r>
          </a:p>
          <a:p>
            <a:endParaRPr lang="en-SG"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6B44127E-97F3-B85B-37BA-F286E3641626}"/>
                  </a:ext>
                </a:extLst>
              </p:cNvPr>
              <p:cNvSpPr txBox="1"/>
              <p:nvPr/>
            </p:nvSpPr>
            <p:spPr>
              <a:xfrm>
                <a:off x="4533392" y="1610181"/>
                <a:ext cx="3125215"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𝑢</m:t>
                          </m:r>
                        </m:e>
                        <m:sub>
                          <m:r>
                            <a:rPr lang="en-US" sz="2800" b="0" i="1" smtClean="0">
                              <a:latin typeface="Cambria Math" panose="02040503050406030204" pitchFamily="18" charset="0"/>
                            </a:rPr>
                            <m:t>𝑡</m:t>
                          </m:r>
                        </m:sub>
                      </m:sSub>
                      <m:r>
                        <a:rPr lang="en-US" sz="2800" b="0" i="1" smtClean="0">
                          <a:latin typeface="Cambria Math" panose="02040503050406030204" pitchFamily="18" charset="0"/>
                        </a:rPr>
                        <m:t>=</m:t>
                      </m:r>
                      <m:r>
                        <a:rPr lang="en-US" sz="2800" b="0" i="1" smtClean="0">
                          <a:latin typeface="Cambria Math" panose="02040503050406030204" pitchFamily="18" charset="0"/>
                        </a:rPr>
                        <m:t>𝛼</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m:t>
                          </m:r>
                        </m:e>
                        <m:sup>
                          <m:r>
                            <a:rPr lang="en-US" sz="2800" b="0" i="1" smtClean="0">
                              <a:latin typeface="Cambria Math" panose="02040503050406030204" pitchFamily="18" charset="0"/>
                            </a:rPr>
                            <m:t>2</m:t>
                          </m:r>
                        </m:sup>
                      </m:sSup>
                      <m:r>
                        <a:rPr lang="en-US" sz="2800" b="0" i="1" smtClean="0">
                          <a:latin typeface="Cambria Math" panose="02040503050406030204" pitchFamily="18" charset="0"/>
                        </a:rPr>
                        <m:t>𝑢</m:t>
                      </m:r>
                      <m:r>
                        <a:rPr lang="en-US" sz="2800" b="0" i="1" smtClean="0">
                          <a:latin typeface="Cambria Math" panose="02040503050406030204" pitchFamily="18" charset="0"/>
                        </a:rPr>
                        <m:t>+</m:t>
                      </m:r>
                      <m:r>
                        <a:rPr lang="en-US" sz="2800" b="0" i="1" smtClean="0">
                          <a:latin typeface="Cambria Math" panose="02040503050406030204" pitchFamily="18" charset="0"/>
                        </a:rPr>
                        <m:t>𝑓</m:t>
                      </m:r>
                      <m:r>
                        <a:rPr lang="en-US" sz="2800" b="0" i="1" smtClean="0">
                          <a:latin typeface="Cambria Math" panose="02040503050406030204" pitchFamily="18" charset="0"/>
                        </a:rPr>
                        <m:t>(</m:t>
                      </m:r>
                      <m:r>
                        <a:rPr lang="en-US" sz="2800" b="0" i="1" smtClean="0">
                          <a:latin typeface="Cambria Math" panose="02040503050406030204" pitchFamily="18" charset="0"/>
                        </a:rPr>
                        <m:t>𝑥</m:t>
                      </m:r>
                      <m:r>
                        <a:rPr lang="en-US" sz="2800" b="0" i="1" smtClean="0">
                          <a:latin typeface="Cambria Math" panose="02040503050406030204" pitchFamily="18" charset="0"/>
                        </a:rPr>
                        <m:t>,</m:t>
                      </m:r>
                      <m:r>
                        <a:rPr lang="en-US" sz="2800" b="0" i="1" smtClean="0">
                          <a:latin typeface="Cambria Math" panose="02040503050406030204" pitchFamily="18" charset="0"/>
                        </a:rPr>
                        <m:t>𝑡</m:t>
                      </m:r>
                      <m:r>
                        <a:rPr lang="en-US" sz="2800" b="0" i="1" smtClean="0">
                          <a:latin typeface="Cambria Math" panose="02040503050406030204" pitchFamily="18" charset="0"/>
                        </a:rPr>
                        <m:t>)</m:t>
                      </m:r>
                    </m:oMath>
                  </m:oMathPara>
                </a14:m>
                <a:endParaRPr lang="en-US" sz="2800" b="0"/>
              </a:p>
            </p:txBody>
          </p:sp>
        </mc:Choice>
        <mc:Fallback xmlns="">
          <p:sp>
            <p:nvSpPr>
              <p:cNvPr id="5" name="TextBox 4">
                <a:extLst>
                  <a:ext uri="{FF2B5EF4-FFF2-40B4-BE49-F238E27FC236}">
                    <a16:creationId xmlns:a16="http://schemas.microsoft.com/office/drawing/2014/main" id="{6B44127E-97F3-B85B-37BA-F286E3641626}"/>
                  </a:ext>
                </a:extLst>
              </p:cNvPr>
              <p:cNvSpPr txBox="1">
                <a:spLocks noRot="1" noChangeAspect="1" noMove="1" noResize="1" noEditPoints="1" noAdjustHandles="1" noChangeArrowheads="1" noChangeShapeType="1" noTextEdit="1"/>
              </p:cNvSpPr>
              <p:nvPr/>
            </p:nvSpPr>
            <p:spPr>
              <a:xfrm>
                <a:off x="4533392" y="1610181"/>
                <a:ext cx="3125215" cy="430887"/>
              </a:xfrm>
              <a:prstGeom prst="rect">
                <a:avLst/>
              </a:prstGeom>
              <a:blipFill>
                <a:blip r:embed="rId5"/>
                <a:stretch>
                  <a:fillRect/>
                </a:stretch>
              </a:blipFill>
            </p:spPr>
            <p:txBody>
              <a:bodyPr/>
              <a:lstStyle/>
              <a:p>
                <a:r>
                  <a:rPr lang="en-US">
                    <a:noFill/>
                  </a:rPr>
                  <a:t> </a:t>
                </a:r>
              </a:p>
            </p:txBody>
          </p:sp>
        </mc:Fallback>
      </mc:AlternateContent>
      <p:pic>
        <p:nvPicPr>
          <p:cNvPr id="8" name="2D_heat_solver_with_source">
            <a:hlinkClick r:id="" action="ppaction://media"/>
            <a:extLst>
              <a:ext uri="{FF2B5EF4-FFF2-40B4-BE49-F238E27FC236}">
                <a16:creationId xmlns:a16="http://schemas.microsoft.com/office/drawing/2014/main" id="{39BD56A5-CDC6-F58D-F239-BAD8F75C476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967901" y="0"/>
            <a:ext cx="4224097" cy="3168073"/>
          </a:xfrm>
          <a:prstGeom prst="rect">
            <a:avLst/>
          </a:prstGeom>
        </p:spPr>
      </p:pic>
    </p:spTree>
    <p:extLst>
      <p:ext uri="{BB962C8B-B14F-4D97-AF65-F5344CB8AC3E}">
        <p14:creationId xmlns:p14="http://schemas.microsoft.com/office/powerpoint/2010/main" val="2391844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5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00922-A6FC-2B84-E492-A487DC3B230A}"/>
              </a:ext>
            </a:extLst>
          </p:cNvPr>
          <p:cNvSpPr>
            <a:spLocks noGrp="1"/>
          </p:cNvSpPr>
          <p:nvPr>
            <p:ph type="title"/>
          </p:nvPr>
        </p:nvSpPr>
        <p:spPr/>
        <p:txBody>
          <a:bodyPr/>
          <a:lstStyle/>
          <a:p>
            <a:r>
              <a:rPr lang="en-US"/>
              <a:t>2D convection</a:t>
            </a:r>
            <a:endParaRPr lang="en-SG"/>
          </a:p>
        </p:txBody>
      </p:sp>
      <p:sp>
        <p:nvSpPr>
          <p:cNvPr id="3" name="Content Placeholder 2">
            <a:extLst>
              <a:ext uri="{FF2B5EF4-FFF2-40B4-BE49-F238E27FC236}">
                <a16:creationId xmlns:a16="http://schemas.microsoft.com/office/drawing/2014/main" id="{7C101B3A-55AB-3928-AF67-3A46FC8D1191}"/>
              </a:ext>
            </a:extLst>
          </p:cNvPr>
          <p:cNvSpPr>
            <a:spLocks noGrp="1"/>
          </p:cNvSpPr>
          <p:nvPr>
            <p:ph idx="1"/>
          </p:nvPr>
        </p:nvSpPr>
        <p:spPr>
          <a:xfrm>
            <a:off x="778240" y="2055813"/>
            <a:ext cx="10515600" cy="4351338"/>
          </a:xfrm>
        </p:spPr>
        <p:txBody>
          <a:bodyPr>
            <a:normAutofit fontScale="92500" lnSpcReduction="10000"/>
          </a:bodyPr>
          <a:lstStyle/>
          <a:p>
            <a:r>
              <a:rPr lang="en-SG" dirty="0"/>
              <a:t>Transport term in physical space</a:t>
            </a:r>
          </a:p>
          <a:p>
            <a:r>
              <a:rPr lang="en-SG" dirty="0"/>
              <a:t>Velocity: x=1.0 y=0.5</a:t>
            </a:r>
          </a:p>
          <a:p>
            <a:r>
              <a:rPr lang="en-SG" dirty="0"/>
              <a:t>Grid size: 128x128</a:t>
            </a:r>
          </a:p>
          <a:p>
            <a:r>
              <a:rPr lang="en-SG" dirty="0"/>
              <a:t>Diffusion coefficient: 0.01</a:t>
            </a:r>
          </a:p>
          <a:p>
            <a:r>
              <a:rPr lang="en-SG" dirty="0"/>
              <a:t>Time step: 0.0001</a:t>
            </a:r>
          </a:p>
          <a:p>
            <a:r>
              <a:rPr lang="en-SG" dirty="0"/>
              <a:t>Steps: 50000</a:t>
            </a:r>
          </a:p>
          <a:p>
            <a:endParaRPr lang="en-SG" dirty="0"/>
          </a:p>
          <a:p>
            <a:r>
              <a:rPr lang="en-US" dirty="0"/>
              <a:t>Pseudo-spectral and full spectral implemented in RK4 and backward Euler</a:t>
            </a:r>
          </a:p>
          <a:p>
            <a:r>
              <a:rPr lang="en-US" dirty="0"/>
              <a:t>Expected full spectral to be more accurate but saw no difference</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8E59ED94-0EC3-7CCD-C1F7-0B449E38E3C0}"/>
                  </a:ext>
                </a:extLst>
              </p:cNvPr>
              <p:cNvSpPr txBox="1"/>
              <p:nvPr/>
            </p:nvSpPr>
            <p:spPr>
              <a:xfrm>
                <a:off x="4564363" y="1475244"/>
                <a:ext cx="3063274"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𝑢</m:t>
                          </m:r>
                        </m:e>
                        <m:sub>
                          <m:r>
                            <a:rPr lang="en-US" sz="2800" b="0" i="1" smtClean="0">
                              <a:latin typeface="Cambria Math" panose="02040503050406030204" pitchFamily="18" charset="0"/>
                            </a:rPr>
                            <m:t>𝑡</m:t>
                          </m:r>
                        </m:sub>
                      </m:sSub>
                      <m:r>
                        <a:rPr lang="en-US" sz="2800" b="0" i="1" smtClean="0">
                          <a:latin typeface="Cambria Math" panose="02040503050406030204" pitchFamily="18" charset="0"/>
                        </a:rPr>
                        <m:t>+</m:t>
                      </m:r>
                      <m:r>
                        <a:rPr lang="en-US" sz="2800" b="0" i="1" smtClean="0">
                          <a:latin typeface="Cambria Math" panose="02040503050406030204" pitchFamily="18" charset="0"/>
                        </a:rPr>
                        <m:t>𝑣</m:t>
                      </m:r>
                      <m:r>
                        <a:rPr lang="en-US" sz="2800" b="0" i="1" smtClean="0">
                          <a:latin typeface="Cambria Math" panose="02040503050406030204" pitchFamily="18" charset="0"/>
                        </a:rPr>
                        <m:t>⋅</m:t>
                      </m:r>
                      <m:r>
                        <m:rPr>
                          <m:sty m:val="p"/>
                        </m:rPr>
                        <a:rPr lang="en-US" sz="2800">
                          <a:latin typeface="Cambria Math" panose="02040503050406030204" pitchFamily="18" charset="0"/>
                        </a:rPr>
                        <m:t>∇</m:t>
                      </m:r>
                      <m:r>
                        <a:rPr lang="en-US" sz="2800" i="1">
                          <a:latin typeface="Cambria Math" panose="02040503050406030204" pitchFamily="18" charset="0"/>
                        </a:rPr>
                        <m:t>𝑢</m:t>
                      </m:r>
                      <m:r>
                        <a:rPr lang="en-US" sz="2800" b="0" i="1" smtClean="0">
                          <a:latin typeface="Cambria Math" panose="02040503050406030204" pitchFamily="18" charset="0"/>
                        </a:rPr>
                        <m:t>=</m:t>
                      </m:r>
                      <m:r>
                        <a:rPr lang="en-US" sz="2800" b="0" i="1" smtClean="0">
                          <a:latin typeface="Cambria Math" panose="02040503050406030204" pitchFamily="18" charset="0"/>
                        </a:rPr>
                        <m:t>𝐷</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m:t>
                          </m:r>
                        </m:e>
                        <m:sup>
                          <m:r>
                            <a:rPr lang="en-US" sz="2800" b="0" i="1" smtClean="0">
                              <a:latin typeface="Cambria Math" panose="02040503050406030204" pitchFamily="18" charset="0"/>
                            </a:rPr>
                            <m:t>2</m:t>
                          </m:r>
                        </m:sup>
                      </m:sSup>
                      <m:r>
                        <a:rPr lang="en-US" sz="2800" b="0" i="1" smtClean="0">
                          <a:latin typeface="Cambria Math" panose="02040503050406030204" pitchFamily="18" charset="0"/>
                        </a:rPr>
                        <m:t>𝑢</m:t>
                      </m:r>
                    </m:oMath>
                  </m:oMathPara>
                </a14:m>
                <a:endParaRPr lang="en-US" sz="2800" b="0"/>
              </a:p>
            </p:txBody>
          </p:sp>
        </mc:Choice>
        <mc:Fallback xmlns="">
          <p:sp>
            <p:nvSpPr>
              <p:cNvPr id="4" name="TextBox 3">
                <a:extLst>
                  <a:ext uri="{FF2B5EF4-FFF2-40B4-BE49-F238E27FC236}">
                    <a16:creationId xmlns:a16="http://schemas.microsoft.com/office/drawing/2014/main" id="{8E59ED94-0EC3-7CCD-C1F7-0B449E38E3C0}"/>
                  </a:ext>
                </a:extLst>
              </p:cNvPr>
              <p:cNvSpPr txBox="1">
                <a:spLocks noRot="1" noChangeAspect="1" noMove="1" noResize="1" noEditPoints="1" noAdjustHandles="1" noChangeArrowheads="1" noChangeShapeType="1" noTextEdit="1"/>
              </p:cNvSpPr>
              <p:nvPr/>
            </p:nvSpPr>
            <p:spPr>
              <a:xfrm>
                <a:off x="4564363" y="1475244"/>
                <a:ext cx="3063274" cy="430887"/>
              </a:xfrm>
              <a:prstGeom prst="rect">
                <a:avLst/>
              </a:prstGeom>
              <a:blipFill>
                <a:blip r:embed="rId5"/>
                <a:stretch>
                  <a:fillRect/>
                </a:stretch>
              </a:blipFill>
            </p:spPr>
            <p:txBody>
              <a:bodyPr/>
              <a:lstStyle/>
              <a:p>
                <a:r>
                  <a:rPr lang="en-US">
                    <a:noFill/>
                  </a:rPr>
                  <a:t> </a:t>
                </a:r>
              </a:p>
            </p:txBody>
          </p:sp>
        </mc:Fallback>
      </mc:AlternateContent>
      <p:pic>
        <p:nvPicPr>
          <p:cNvPr id="5" name="animation">
            <a:hlinkClick r:id="" action="ppaction://media"/>
            <a:extLst>
              <a:ext uri="{FF2B5EF4-FFF2-40B4-BE49-F238E27FC236}">
                <a16:creationId xmlns:a16="http://schemas.microsoft.com/office/drawing/2014/main" id="{E4D63A4C-552D-91A8-D84D-7FA55A6288D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646319" y="0"/>
            <a:ext cx="4443663" cy="3332747"/>
          </a:xfrm>
          <a:prstGeom prst="rect">
            <a:avLst/>
          </a:prstGeom>
        </p:spPr>
      </p:pic>
    </p:spTree>
    <p:extLst>
      <p:ext uri="{BB962C8B-B14F-4D97-AF65-F5344CB8AC3E}">
        <p14:creationId xmlns:p14="http://schemas.microsoft.com/office/powerpoint/2010/main" val="2610778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6D88D-2D7F-7237-0A66-D0C167D4512C}"/>
              </a:ext>
            </a:extLst>
          </p:cNvPr>
          <p:cNvSpPr>
            <a:spLocks noGrp="1"/>
          </p:cNvSpPr>
          <p:nvPr>
            <p:ph type="title"/>
          </p:nvPr>
        </p:nvSpPr>
        <p:spPr/>
        <p:txBody>
          <a:bodyPr/>
          <a:lstStyle/>
          <a:p>
            <a:r>
              <a:rPr lang="en-US"/>
              <a:t>2D reaction</a:t>
            </a:r>
            <a:endParaRPr lang="en-SG"/>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A085C08-F905-99E2-4BE9-B2D918AF639A}"/>
                  </a:ext>
                </a:extLst>
              </p:cNvPr>
              <p:cNvSpPr>
                <a:spLocks noGrp="1"/>
              </p:cNvSpPr>
              <p:nvPr>
                <p:ph idx="1"/>
              </p:nvPr>
            </p:nvSpPr>
            <p:spPr>
              <a:xfrm>
                <a:off x="838200" y="2382981"/>
                <a:ext cx="10515600" cy="3793981"/>
              </a:xfrm>
            </p:spPr>
            <p:txBody>
              <a:bodyPr/>
              <a:lstStyle/>
              <a:p>
                <a:r>
                  <a:rPr lang="en-US"/>
                  <a:t>Non linear reaction in physical space</a:t>
                </a:r>
              </a:p>
              <a:p>
                <a:r>
                  <a:rPr lang="en-US" b="0" dirty="0"/>
                  <a:t>Logistic model </a:t>
                </a:r>
                <a14:m>
                  <m:oMath xmlns:m="http://schemas.openxmlformats.org/officeDocument/2006/math">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𝑢</m:t>
                        </m:r>
                      </m:e>
                    </m:d>
                    <m:r>
                      <a:rPr lang="en-US" b="0" i="1" smtClean="0">
                        <a:latin typeface="Cambria Math" panose="02040503050406030204" pitchFamily="18" charset="0"/>
                      </a:rPr>
                      <m:t>=</m:t>
                    </m:r>
                    <m:r>
                      <a:rPr lang="en-US" b="0" i="1" smtClean="0">
                        <a:latin typeface="Cambria Math" panose="02040503050406030204" pitchFamily="18" charset="0"/>
                      </a:rPr>
                      <m:t>𝑟𝑢</m:t>
                    </m:r>
                    <m:r>
                      <a:rPr lang="en-US" b="0" i="1" smtClean="0">
                        <a:latin typeface="Cambria Math" panose="02040503050406030204" pitchFamily="18" charset="0"/>
                      </a:rPr>
                      <m:t>(1−</m:t>
                    </m:r>
                    <m:r>
                      <a:rPr lang="en-US" b="0" i="1" smtClean="0">
                        <a:latin typeface="Cambria Math" panose="02040503050406030204" pitchFamily="18" charset="0"/>
                      </a:rPr>
                      <m:t>𝑢</m:t>
                    </m:r>
                    <m:r>
                      <a:rPr lang="en-US" b="0" i="1" smtClean="0">
                        <a:latin typeface="Cambria Math" panose="02040503050406030204" pitchFamily="18" charset="0"/>
                      </a:rPr>
                      <m:t>)</m:t>
                    </m:r>
                  </m:oMath>
                </a14:m>
                <a:endParaRPr lang="en-SG" dirty="0"/>
              </a:p>
              <a:p>
                <a:r>
                  <a:rPr lang="en-SG" dirty="0"/>
                  <a:t>Grid size: 128x128</a:t>
                </a:r>
              </a:p>
              <a:p>
                <a:r>
                  <a:rPr lang="en-SG" dirty="0"/>
                  <a:t>Diffusion coefficient: 0.01</a:t>
                </a:r>
              </a:p>
              <a:p>
                <a:r>
                  <a:rPr lang="en-SG" dirty="0"/>
                  <a:t>Time step: 0.0001</a:t>
                </a:r>
              </a:p>
              <a:p>
                <a:r>
                  <a:rPr lang="en-SG" dirty="0"/>
                  <a:t>Steps: 50000</a:t>
                </a:r>
                <a:endParaRPr lang="en-SG"/>
              </a:p>
            </p:txBody>
          </p:sp>
        </mc:Choice>
        <mc:Fallback xmlns="">
          <p:sp>
            <p:nvSpPr>
              <p:cNvPr id="3" name="Content Placeholder 2">
                <a:extLst>
                  <a:ext uri="{FF2B5EF4-FFF2-40B4-BE49-F238E27FC236}">
                    <a16:creationId xmlns:a16="http://schemas.microsoft.com/office/drawing/2014/main" id="{9A085C08-F905-99E2-4BE9-B2D918AF639A}"/>
                  </a:ext>
                </a:extLst>
              </p:cNvPr>
              <p:cNvSpPr>
                <a:spLocks noGrp="1" noRot="1" noChangeAspect="1" noMove="1" noResize="1" noEditPoints="1" noAdjustHandles="1" noChangeArrowheads="1" noChangeShapeType="1" noTextEdit="1"/>
              </p:cNvSpPr>
              <p:nvPr>
                <p:ph idx="1"/>
              </p:nvPr>
            </p:nvSpPr>
            <p:spPr>
              <a:xfrm>
                <a:off x="838200" y="2382981"/>
                <a:ext cx="10515600" cy="3793981"/>
              </a:xfrm>
              <a:blipFill>
                <a:blip r:embed="rId4"/>
                <a:stretch>
                  <a:fillRect l="-1043" t="-289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D664BE3-D443-4AEC-DB99-FDC2BFA6D0AF}"/>
                  </a:ext>
                </a:extLst>
              </p:cNvPr>
              <p:cNvSpPr txBox="1"/>
              <p:nvPr/>
            </p:nvSpPr>
            <p:spPr>
              <a:xfrm>
                <a:off x="4651341" y="1475244"/>
                <a:ext cx="2889317"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𝑢</m:t>
                          </m:r>
                        </m:e>
                        <m:sub>
                          <m:r>
                            <a:rPr lang="en-US" sz="2800" b="0" i="1" smtClean="0">
                              <a:latin typeface="Cambria Math" panose="02040503050406030204" pitchFamily="18" charset="0"/>
                            </a:rPr>
                            <m:t>𝑡</m:t>
                          </m:r>
                        </m:sub>
                      </m:sSub>
                      <m:r>
                        <a:rPr lang="en-US" sz="2800" b="0" i="1" smtClean="0">
                          <a:latin typeface="Cambria Math" panose="02040503050406030204" pitchFamily="18" charset="0"/>
                        </a:rPr>
                        <m:t>=</m:t>
                      </m:r>
                      <m:r>
                        <a:rPr lang="en-US" sz="2800" b="0" i="1" smtClean="0">
                          <a:latin typeface="Cambria Math" panose="02040503050406030204" pitchFamily="18" charset="0"/>
                        </a:rPr>
                        <m:t>𝐷</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m:t>
                          </m:r>
                        </m:e>
                        <m:sup>
                          <m:r>
                            <a:rPr lang="en-US" sz="2800" b="0" i="1" smtClean="0">
                              <a:latin typeface="Cambria Math" panose="02040503050406030204" pitchFamily="18" charset="0"/>
                            </a:rPr>
                            <m:t>2</m:t>
                          </m:r>
                        </m:sup>
                      </m:sSup>
                      <m:r>
                        <a:rPr lang="en-US" sz="2800" b="0" i="1" smtClean="0">
                          <a:latin typeface="Cambria Math" panose="02040503050406030204" pitchFamily="18" charset="0"/>
                        </a:rPr>
                        <m:t>𝑢</m:t>
                      </m:r>
                      <m:r>
                        <a:rPr lang="en-US" sz="2800" b="0" i="1" smtClean="0">
                          <a:latin typeface="Cambria Math" panose="02040503050406030204" pitchFamily="18" charset="0"/>
                        </a:rPr>
                        <m:t>+</m:t>
                      </m:r>
                      <m:r>
                        <a:rPr lang="en-US" sz="2800" b="0" i="1" smtClean="0">
                          <a:latin typeface="Cambria Math" panose="02040503050406030204" pitchFamily="18" charset="0"/>
                        </a:rPr>
                        <m:t>𝑓</m:t>
                      </m:r>
                      <m:r>
                        <a:rPr lang="en-US" sz="2800" b="0" i="1" smtClean="0">
                          <a:latin typeface="Cambria Math" panose="02040503050406030204" pitchFamily="18" charset="0"/>
                        </a:rPr>
                        <m:t>(</m:t>
                      </m:r>
                      <m:r>
                        <a:rPr lang="en-US" sz="2800" b="0" i="1" smtClean="0">
                          <a:latin typeface="Cambria Math" panose="02040503050406030204" pitchFamily="18" charset="0"/>
                        </a:rPr>
                        <m:t>𝑢</m:t>
                      </m:r>
                      <m:r>
                        <a:rPr lang="en-US" sz="2800" b="0" i="1" smtClean="0">
                          <a:latin typeface="Cambria Math" panose="02040503050406030204" pitchFamily="18" charset="0"/>
                        </a:rPr>
                        <m:t>)</m:t>
                      </m:r>
                    </m:oMath>
                  </m:oMathPara>
                </a14:m>
                <a:endParaRPr lang="en-US" sz="2800" b="0"/>
              </a:p>
            </p:txBody>
          </p:sp>
        </mc:Choice>
        <mc:Fallback xmlns="">
          <p:sp>
            <p:nvSpPr>
              <p:cNvPr id="4" name="TextBox 3">
                <a:extLst>
                  <a:ext uri="{FF2B5EF4-FFF2-40B4-BE49-F238E27FC236}">
                    <a16:creationId xmlns:a16="http://schemas.microsoft.com/office/drawing/2014/main" id="{CD664BE3-D443-4AEC-DB99-FDC2BFA6D0AF}"/>
                  </a:ext>
                </a:extLst>
              </p:cNvPr>
              <p:cNvSpPr txBox="1">
                <a:spLocks noRot="1" noChangeAspect="1" noMove="1" noResize="1" noEditPoints="1" noAdjustHandles="1" noChangeArrowheads="1" noChangeShapeType="1" noTextEdit="1"/>
              </p:cNvSpPr>
              <p:nvPr/>
            </p:nvSpPr>
            <p:spPr>
              <a:xfrm>
                <a:off x="4651341" y="1475244"/>
                <a:ext cx="2889317" cy="430887"/>
              </a:xfrm>
              <a:prstGeom prst="rect">
                <a:avLst/>
              </a:prstGeom>
              <a:blipFill>
                <a:blip r:embed="rId5"/>
                <a:stretch>
                  <a:fillRect/>
                </a:stretch>
              </a:blipFill>
            </p:spPr>
            <p:txBody>
              <a:bodyPr/>
              <a:lstStyle/>
              <a:p>
                <a:r>
                  <a:rPr lang="en-US">
                    <a:noFill/>
                  </a:rPr>
                  <a:t> </a:t>
                </a:r>
              </a:p>
            </p:txBody>
          </p:sp>
        </mc:Fallback>
      </mc:AlternateContent>
      <p:pic>
        <p:nvPicPr>
          <p:cNvPr id="5" name="animation">
            <a:hlinkClick r:id="" action="ppaction://media"/>
            <a:extLst>
              <a:ext uri="{FF2B5EF4-FFF2-40B4-BE49-F238E27FC236}">
                <a16:creationId xmlns:a16="http://schemas.microsoft.com/office/drawing/2014/main" id="{EB498971-1F93-C682-E03C-C854D65998C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0658" y="0"/>
            <a:ext cx="4651342" cy="3488507"/>
          </a:xfrm>
          <a:prstGeom prst="rect">
            <a:avLst/>
          </a:prstGeom>
        </p:spPr>
      </p:pic>
    </p:spTree>
    <p:extLst>
      <p:ext uri="{BB962C8B-B14F-4D97-AF65-F5344CB8AC3E}">
        <p14:creationId xmlns:p14="http://schemas.microsoft.com/office/powerpoint/2010/main" val="242581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8F95D-3630-196B-13FA-C97EEDA6DAC2}"/>
              </a:ext>
            </a:extLst>
          </p:cNvPr>
          <p:cNvSpPr>
            <a:spLocks noGrp="1"/>
          </p:cNvSpPr>
          <p:nvPr>
            <p:ph type="title"/>
          </p:nvPr>
        </p:nvSpPr>
        <p:spPr/>
        <p:txBody>
          <a:bodyPr/>
          <a:lstStyle/>
          <a:p>
            <a:r>
              <a:rPr lang="en-US"/>
              <a:t>Why Spectral Solvers?</a:t>
            </a:r>
            <a:endParaRPr lang="en-SG"/>
          </a:p>
        </p:txBody>
      </p:sp>
      <p:sp>
        <p:nvSpPr>
          <p:cNvPr id="3" name="Content Placeholder 2">
            <a:extLst>
              <a:ext uri="{FF2B5EF4-FFF2-40B4-BE49-F238E27FC236}">
                <a16:creationId xmlns:a16="http://schemas.microsoft.com/office/drawing/2014/main" id="{85705C65-0AF5-8F1C-0DF8-CC3615B48D5B}"/>
              </a:ext>
            </a:extLst>
          </p:cNvPr>
          <p:cNvSpPr>
            <a:spLocks noGrp="1"/>
          </p:cNvSpPr>
          <p:nvPr>
            <p:ph idx="1"/>
          </p:nvPr>
        </p:nvSpPr>
        <p:spPr>
          <a:xfrm>
            <a:off x="838200" y="1825625"/>
            <a:ext cx="9081655" cy="4351338"/>
          </a:xfrm>
        </p:spPr>
        <p:txBody>
          <a:bodyPr/>
          <a:lstStyle/>
          <a:p>
            <a:r>
              <a:rPr lang="en-US" dirty="0"/>
              <a:t>Traditional methods (finite difference)</a:t>
            </a:r>
          </a:p>
          <a:p>
            <a:pPr lvl="1"/>
            <a:r>
              <a:rPr lang="en-US" dirty="0"/>
              <a:t>Approximates using </a:t>
            </a:r>
            <a:r>
              <a:rPr lang="en-US" dirty="0" err="1"/>
              <a:t>neighbours</a:t>
            </a:r>
            <a:r>
              <a:rPr lang="en-US" dirty="0"/>
              <a:t> (local)</a:t>
            </a:r>
          </a:p>
          <a:p>
            <a:r>
              <a:rPr lang="en-US" dirty="0"/>
              <a:t>Spectral methods</a:t>
            </a:r>
          </a:p>
          <a:p>
            <a:pPr lvl="1"/>
            <a:r>
              <a:rPr lang="en-US" dirty="0"/>
              <a:t>Approximates entire solution across grid</a:t>
            </a:r>
          </a:p>
          <a:p>
            <a:pPr lvl="1"/>
            <a:r>
              <a:rPr lang="en-US" dirty="0"/>
              <a:t>Exponentially faster convergence (smooth problems)</a:t>
            </a:r>
          </a:p>
        </p:txBody>
      </p:sp>
      <p:pic>
        <p:nvPicPr>
          <p:cNvPr id="5" name="Picture 4">
            <a:extLst>
              <a:ext uri="{FF2B5EF4-FFF2-40B4-BE49-F238E27FC236}">
                <a16:creationId xmlns:a16="http://schemas.microsoft.com/office/drawing/2014/main" id="{24C8D5CE-4089-3A5E-4CE7-3D0DEC0D9A97}"/>
              </a:ext>
            </a:extLst>
          </p:cNvPr>
          <p:cNvPicPr>
            <a:picLocks noChangeAspect="1"/>
          </p:cNvPicPr>
          <p:nvPr/>
        </p:nvPicPr>
        <p:blipFill>
          <a:blip r:embed="rId3"/>
          <a:stretch>
            <a:fillRect/>
          </a:stretch>
        </p:blipFill>
        <p:spPr>
          <a:xfrm>
            <a:off x="7720690" y="3888895"/>
            <a:ext cx="4124901" cy="2734057"/>
          </a:xfrm>
          <a:prstGeom prst="rect">
            <a:avLst/>
          </a:prstGeom>
        </p:spPr>
      </p:pic>
    </p:spTree>
    <p:extLst>
      <p:ext uri="{BB962C8B-B14F-4D97-AF65-F5344CB8AC3E}">
        <p14:creationId xmlns:p14="http://schemas.microsoft.com/office/powerpoint/2010/main" val="3349598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BA6D9-F280-32FF-E2C6-89330A3E7BBE}"/>
              </a:ext>
            </a:extLst>
          </p:cNvPr>
          <p:cNvSpPr>
            <a:spLocks noGrp="1"/>
          </p:cNvSpPr>
          <p:nvPr>
            <p:ph type="title"/>
          </p:nvPr>
        </p:nvSpPr>
        <p:spPr/>
        <p:txBody>
          <a:bodyPr/>
          <a:lstStyle/>
          <a:p>
            <a:r>
              <a:rPr lang="en-US"/>
              <a:t>Pseudo-Spectral method workflow</a:t>
            </a:r>
            <a:endParaRPr lang="en-SG"/>
          </a:p>
        </p:txBody>
      </p:sp>
      <p:sp>
        <p:nvSpPr>
          <p:cNvPr id="3" name="Content Placeholder 2">
            <a:extLst>
              <a:ext uri="{FF2B5EF4-FFF2-40B4-BE49-F238E27FC236}">
                <a16:creationId xmlns:a16="http://schemas.microsoft.com/office/drawing/2014/main" id="{D508B72B-634D-162D-65F4-452DB65B4C1A}"/>
              </a:ext>
            </a:extLst>
          </p:cNvPr>
          <p:cNvSpPr>
            <a:spLocks noGrp="1"/>
          </p:cNvSpPr>
          <p:nvPr>
            <p:ph idx="1"/>
          </p:nvPr>
        </p:nvSpPr>
        <p:spPr/>
        <p:txBody>
          <a:bodyPr/>
          <a:lstStyle/>
          <a:p>
            <a:r>
              <a:rPr lang="en-US" dirty="0"/>
              <a:t>Transform Spatial domain to Fourier Space (FFT)</a:t>
            </a:r>
          </a:p>
          <a:p>
            <a:r>
              <a:rPr lang="en-US" dirty="0"/>
              <a:t>Solve the simple ODEs for Fourier coefficients</a:t>
            </a:r>
          </a:p>
          <a:p>
            <a:r>
              <a:rPr lang="en-US" dirty="0"/>
              <a:t>Advance in time</a:t>
            </a:r>
          </a:p>
          <a:p>
            <a:r>
              <a:rPr lang="en-US" dirty="0"/>
              <a:t>Inverse transform to physical space (IFFT)</a:t>
            </a:r>
          </a:p>
          <a:p>
            <a:r>
              <a:rPr lang="en-US" dirty="0"/>
              <a:t>Repeat until Limit</a:t>
            </a:r>
            <a:endParaRPr lang="en-SG" dirty="0"/>
          </a:p>
        </p:txBody>
      </p:sp>
      <p:grpSp>
        <p:nvGrpSpPr>
          <p:cNvPr id="19" name="Group 18">
            <a:extLst>
              <a:ext uri="{FF2B5EF4-FFF2-40B4-BE49-F238E27FC236}">
                <a16:creationId xmlns:a16="http://schemas.microsoft.com/office/drawing/2014/main" id="{F3E4A962-63F0-4771-ADD7-E263219E5521}"/>
              </a:ext>
            </a:extLst>
          </p:cNvPr>
          <p:cNvGrpSpPr/>
          <p:nvPr/>
        </p:nvGrpSpPr>
        <p:grpSpPr>
          <a:xfrm>
            <a:off x="838200" y="4475942"/>
            <a:ext cx="10881960" cy="1097280"/>
            <a:chOff x="1615140" y="3155142"/>
            <a:chExt cx="10881960" cy="1097280"/>
          </a:xfrm>
        </p:grpSpPr>
        <p:grpSp>
          <p:nvGrpSpPr>
            <p:cNvPr id="16" name="Group 15">
              <a:extLst>
                <a:ext uri="{FF2B5EF4-FFF2-40B4-BE49-F238E27FC236}">
                  <a16:creationId xmlns:a16="http://schemas.microsoft.com/office/drawing/2014/main" id="{71E6BDDE-5FD9-FC94-CABF-AA50575E7F60}"/>
                </a:ext>
              </a:extLst>
            </p:cNvPr>
            <p:cNvGrpSpPr/>
            <p:nvPr/>
          </p:nvGrpSpPr>
          <p:grpSpPr>
            <a:xfrm>
              <a:off x="1615140" y="3155142"/>
              <a:ext cx="8961720" cy="1097280"/>
              <a:chOff x="1111319" y="3108960"/>
              <a:chExt cx="8961720" cy="1097280"/>
            </a:xfrm>
          </p:grpSpPr>
          <p:sp>
            <p:nvSpPr>
              <p:cNvPr id="5" name="Rectangle: Rounded Corners 4">
                <a:extLst>
                  <a:ext uri="{FF2B5EF4-FFF2-40B4-BE49-F238E27FC236}">
                    <a16:creationId xmlns:a16="http://schemas.microsoft.com/office/drawing/2014/main" id="{C62E304C-51B5-B717-205E-69BFBF38D3E2}"/>
                  </a:ext>
                </a:extLst>
              </p:cNvPr>
              <p:cNvSpPr/>
              <p:nvPr/>
            </p:nvSpPr>
            <p:spPr>
              <a:xfrm>
                <a:off x="303155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a:t>Fourier Transform</a:t>
                </a:r>
              </a:p>
            </p:txBody>
          </p:sp>
          <p:cxnSp>
            <p:nvCxnSpPr>
              <p:cNvPr id="7" name="Straight Arrow Connector 6">
                <a:extLst>
                  <a:ext uri="{FF2B5EF4-FFF2-40B4-BE49-F238E27FC236}">
                    <a16:creationId xmlns:a16="http://schemas.microsoft.com/office/drawing/2014/main" id="{46EE890F-7A50-16D7-0D61-08812F6A68C3}"/>
                  </a:ext>
                </a:extLst>
              </p:cNvPr>
              <p:cNvCxnSpPr>
                <a:cxnSpLocks/>
                <a:stCxn id="8" idx="3"/>
                <a:endCxn id="5" idx="1"/>
              </p:cNvCxnSpPr>
              <p:nvPr/>
            </p:nvCxnSpPr>
            <p:spPr>
              <a:xfrm>
                <a:off x="2391479" y="3657600"/>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 name="Rectangle: Rounded Corners 7">
                <a:extLst>
                  <a:ext uri="{FF2B5EF4-FFF2-40B4-BE49-F238E27FC236}">
                    <a16:creationId xmlns:a16="http://schemas.microsoft.com/office/drawing/2014/main" id="{F7E60D82-F6C6-0A40-9122-9DA6F8F27132}"/>
                  </a:ext>
                </a:extLst>
              </p:cNvPr>
              <p:cNvSpPr/>
              <p:nvPr/>
            </p:nvSpPr>
            <p:spPr>
              <a:xfrm>
                <a:off x="111131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a:t>PDE</a:t>
                </a:r>
                <a:endParaRPr lang="en-SG"/>
              </a:p>
            </p:txBody>
          </p:sp>
          <p:sp>
            <p:nvSpPr>
              <p:cNvPr id="10" name="Rectangle: Rounded Corners 9">
                <a:extLst>
                  <a:ext uri="{FF2B5EF4-FFF2-40B4-BE49-F238E27FC236}">
                    <a16:creationId xmlns:a16="http://schemas.microsoft.com/office/drawing/2014/main" id="{934738FD-DFE8-FB35-A336-E6841932E926}"/>
                  </a:ext>
                </a:extLst>
              </p:cNvPr>
              <p:cNvSpPr/>
              <p:nvPr/>
            </p:nvSpPr>
            <p:spPr>
              <a:xfrm>
                <a:off x="495179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a:t>ODEs</a:t>
                </a:r>
                <a:endParaRPr lang="en-SG"/>
              </a:p>
            </p:txBody>
          </p:sp>
          <p:cxnSp>
            <p:nvCxnSpPr>
              <p:cNvPr id="11" name="Straight Arrow Connector 10">
                <a:extLst>
                  <a:ext uri="{FF2B5EF4-FFF2-40B4-BE49-F238E27FC236}">
                    <a16:creationId xmlns:a16="http://schemas.microsoft.com/office/drawing/2014/main" id="{92ABC7C8-DDEB-7608-32E7-0BF9365E2B8C}"/>
                  </a:ext>
                </a:extLst>
              </p:cNvPr>
              <p:cNvCxnSpPr>
                <a:cxnSpLocks/>
                <a:endCxn id="10" idx="1"/>
              </p:cNvCxnSpPr>
              <p:nvPr/>
            </p:nvCxnSpPr>
            <p:spPr>
              <a:xfrm>
                <a:off x="4311719" y="3657600"/>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Rectangle: Rounded Corners 11">
                <a:extLst>
                  <a:ext uri="{FF2B5EF4-FFF2-40B4-BE49-F238E27FC236}">
                    <a16:creationId xmlns:a16="http://schemas.microsoft.com/office/drawing/2014/main" id="{468C0595-4548-22EA-3698-B20A7CB73247}"/>
                  </a:ext>
                </a:extLst>
              </p:cNvPr>
              <p:cNvSpPr/>
              <p:nvPr/>
            </p:nvSpPr>
            <p:spPr>
              <a:xfrm>
                <a:off x="687263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SG" dirty="0"/>
                  <a:t>Time step (Fourier space)</a:t>
                </a:r>
              </a:p>
            </p:txBody>
          </p:sp>
          <p:cxnSp>
            <p:nvCxnSpPr>
              <p:cNvPr id="13" name="Straight Arrow Connector 12">
                <a:extLst>
                  <a:ext uri="{FF2B5EF4-FFF2-40B4-BE49-F238E27FC236}">
                    <a16:creationId xmlns:a16="http://schemas.microsoft.com/office/drawing/2014/main" id="{02E77493-192F-339A-245B-BB6053D82C2F}"/>
                  </a:ext>
                </a:extLst>
              </p:cNvPr>
              <p:cNvCxnSpPr>
                <a:cxnSpLocks/>
                <a:endCxn id="12" idx="1"/>
              </p:cNvCxnSpPr>
              <p:nvPr/>
            </p:nvCxnSpPr>
            <p:spPr>
              <a:xfrm>
                <a:off x="6232559" y="3657600"/>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Rectangle: Rounded Corners 13">
                <a:extLst>
                  <a:ext uri="{FF2B5EF4-FFF2-40B4-BE49-F238E27FC236}">
                    <a16:creationId xmlns:a16="http://schemas.microsoft.com/office/drawing/2014/main" id="{09A8599B-D8B4-7247-9198-F6210B0E08E7}"/>
                  </a:ext>
                </a:extLst>
              </p:cNvPr>
              <p:cNvSpPr/>
              <p:nvPr/>
            </p:nvSpPr>
            <p:spPr>
              <a:xfrm>
                <a:off x="879287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dirty="0"/>
                  <a:t>Inverse Fourier Transform</a:t>
                </a:r>
                <a:endParaRPr lang="en-SG" dirty="0"/>
              </a:p>
            </p:txBody>
          </p:sp>
          <p:cxnSp>
            <p:nvCxnSpPr>
              <p:cNvPr id="15" name="Straight Arrow Connector 14">
                <a:extLst>
                  <a:ext uri="{FF2B5EF4-FFF2-40B4-BE49-F238E27FC236}">
                    <a16:creationId xmlns:a16="http://schemas.microsoft.com/office/drawing/2014/main" id="{F014F6B0-EB09-709E-559E-7A568D3EE0AB}"/>
                  </a:ext>
                </a:extLst>
              </p:cNvPr>
              <p:cNvCxnSpPr>
                <a:cxnSpLocks/>
                <a:endCxn id="14" idx="1"/>
              </p:cNvCxnSpPr>
              <p:nvPr/>
            </p:nvCxnSpPr>
            <p:spPr>
              <a:xfrm>
                <a:off x="8152799" y="3657600"/>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17" name="Rectangle: Rounded Corners 16">
              <a:extLst>
                <a:ext uri="{FF2B5EF4-FFF2-40B4-BE49-F238E27FC236}">
                  <a16:creationId xmlns:a16="http://schemas.microsoft.com/office/drawing/2014/main" id="{8ACA0F4B-60CB-FF8E-FA29-69D0968EC964}"/>
                </a:ext>
              </a:extLst>
            </p:cNvPr>
            <p:cNvSpPr/>
            <p:nvPr/>
          </p:nvSpPr>
          <p:spPr>
            <a:xfrm>
              <a:off x="11216940" y="3155142"/>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a:t>Repeat until limit</a:t>
              </a:r>
              <a:endParaRPr lang="en-SG"/>
            </a:p>
          </p:txBody>
        </p:sp>
        <p:cxnSp>
          <p:nvCxnSpPr>
            <p:cNvPr id="18" name="Straight Arrow Connector 17">
              <a:extLst>
                <a:ext uri="{FF2B5EF4-FFF2-40B4-BE49-F238E27FC236}">
                  <a16:creationId xmlns:a16="http://schemas.microsoft.com/office/drawing/2014/main" id="{CFCABDCB-676A-8737-6B83-FB6CEF91A470}"/>
                </a:ext>
              </a:extLst>
            </p:cNvPr>
            <p:cNvCxnSpPr>
              <a:cxnSpLocks/>
              <a:endCxn id="17" idx="1"/>
            </p:cNvCxnSpPr>
            <p:nvPr/>
          </p:nvCxnSpPr>
          <p:spPr>
            <a:xfrm>
              <a:off x="10576860" y="3703782"/>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58779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1571D3-AC5D-A48F-25D4-38FD82DCE5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C1280D-63D2-586C-1C25-8D52B4CB6686}"/>
              </a:ext>
            </a:extLst>
          </p:cNvPr>
          <p:cNvSpPr>
            <a:spLocks noGrp="1"/>
          </p:cNvSpPr>
          <p:nvPr>
            <p:ph type="title"/>
          </p:nvPr>
        </p:nvSpPr>
        <p:spPr/>
        <p:txBody>
          <a:bodyPr/>
          <a:lstStyle/>
          <a:p>
            <a:r>
              <a:rPr lang="en-US"/>
              <a:t>Full Spectral method workflow</a:t>
            </a:r>
            <a:endParaRPr lang="en-SG"/>
          </a:p>
        </p:txBody>
      </p:sp>
      <p:sp>
        <p:nvSpPr>
          <p:cNvPr id="3" name="Content Placeholder 2">
            <a:extLst>
              <a:ext uri="{FF2B5EF4-FFF2-40B4-BE49-F238E27FC236}">
                <a16:creationId xmlns:a16="http://schemas.microsoft.com/office/drawing/2014/main" id="{F53CE8BE-8409-BCB1-25F6-06F64D67346C}"/>
              </a:ext>
            </a:extLst>
          </p:cNvPr>
          <p:cNvSpPr>
            <a:spLocks noGrp="1"/>
          </p:cNvSpPr>
          <p:nvPr>
            <p:ph idx="1"/>
          </p:nvPr>
        </p:nvSpPr>
        <p:spPr/>
        <p:txBody>
          <a:bodyPr/>
          <a:lstStyle/>
          <a:p>
            <a:r>
              <a:rPr lang="en-US"/>
              <a:t>Transform Spatial &amp; Time domain to Fourier Space (FFT)</a:t>
            </a:r>
          </a:p>
          <a:p>
            <a:r>
              <a:rPr lang="en-US"/>
              <a:t>Solve the resulting ODEs with spatial coordinates</a:t>
            </a:r>
          </a:p>
          <a:p>
            <a:r>
              <a:rPr lang="en-US"/>
              <a:t>Step in time within Fourier space</a:t>
            </a:r>
          </a:p>
          <a:p>
            <a:r>
              <a:rPr lang="en-US"/>
              <a:t>Repeat time stepping until limit</a:t>
            </a:r>
          </a:p>
          <a:p>
            <a:r>
              <a:rPr lang="en-US"/>
              <a:t>Transform back to spatial domain (IFFT)</a:t>
            </a:r>
            <a:endParaRPr lang="en-SG"/>
          </a:p>
        </p:txBody>
      </p:sp>
      <p:grpSp>
        <p:nvGrpSpPr>
          <p:cNvPr id="19" name="Group 18">
            <a:extLst>
              <a:ext uri="{FF2B5EF4-FFF2-40B4-BE49-F238E27FC236}">
                <a16:creationId xmlns:a16="http://schemas.microsoft.com/office/drawing/2014/main" id="{05F0A4FC-7AE1-CC20-2735-58781B31956F}"/>
              </a:ext>
            </a:extLst>
          </p:cNvPr>
          <p:cNvGrpSpPr/>
          <p:nvPr/>
        </p:nvGrpSpPr>
        <p:grpSpPr>
          <a:xfrm>
            <a:off x="838200" y="4475942"/>
            <a:ext cx="10881960" cy="1097280"/>
            <a:chOff x="1615140" y="3155142"/>
            <a:chExt cx="10881960" cy="1097280"/>
          </a:xfrm>
        </p:grpSpPr>
        <p:grpSp>
          <p:nvGrpSpPr>
            <p:cNvPr id="16" name="Group 15">
              <a:extLst>
                <a:ext uri="{FF2B5EF4-FFF2-40B4-BE49-F238E27FC236}">
                  <a16:creationId xmlns:a16="http://schemas.microsoft.com/office/drawing/2014/main" id="{DEB6DB44-752E-CFD3-9DE6-93C74BE62DE4}"/>
                </a:ext>
              </a:extLst>
            </p:cNvPr>
            <p:cNvGrpSpPr/>
            <p:nvPr/>
          </p:nvGrpSpPr>
          <p:grpSpPr>
            <a:xfrm>
              <a:off x="1615140" y="3155142"/>
              <a:ext cx="8961720" cy="1097280"/>
              <a:chOff x="1111319" y="3108960"/>
              <a:chExt cx="8961720" cy="1097280"/>
            </a:xfrm>
          </p:grpSpPr>
          <p:sp>
            <p:nvSpPr>
              <p:cNvPr id="5" name="Rectangle: Rounded Corners 4">
                <a:extLst>
                  <a:ext uri="{FF2B5EF4-FFF2-40B4-BE49-F238E27FC236}">
                    <a16:creationId xmlns:a16="http://schemas.microsoft.com/office/drawing/2014/main" id="{D9AF7A36-1810-62B9-C29D-FBB1064ED3DE}"/>
                  </a:ext>
                </a:extLst>
              </p:cNvPr>
              <p:cNvSpPr/>
              <p:nvPr/>
            </p:nvSpPr>
            <p:spPr>
              <a:xfrm>
                <a:off x="303155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a:t>Fourier Transform</a:t>
                </a:r>
              </a:p>
            </p:txBody>
          </p:sp>
          <p:cxnSp>
            <p:nvCxnSpPr>
              <p:cNvPr id="7" name="Straight Arrow Connector 6">
                <a:extLst>
                  <a:ext uri="{FF2B5EF4-FFF2-40B4-BE49-F238E27FC236}">
                    <a16:creationId xmlns:a16="http://schemas.microsoft.com/office/drawing/2014/main" id="{9CB80791-E718-486A-D73A-07483F901DA5}"/>
                  </a:ext>
                </a:extLst>
              </p:cNvPr>
              <p:cNvCxnSpPr>
                <a:cxnSpLocks/>
                <a:stCxn id="8" idx="3"/>
                <a:endCxn id="5" idx="1"/>
              </p:cNvCxnSpPr>
              <p:nvPr/>
            </p:nvCxnSpPr>
            <p:spPr>
              <a:xfrm>
                <a:off x="2391479" y="3657600"/>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8" name="Rectangle: Rounded Corners 7">
                <a:extLst>
                  <a:ext uri="{FF2B5EF4-FFF2-40B4-BE49-F238E27FC236}">
                    <a16:creationId xmlns:a16="http://schemas.microsoft.com/office/drawing/2014/main" id="{40099A85-20AC-1BC6-A535-B8E9862B9978}"/>
                  </a:ext>
                </a:extLst>
              </p:cNvPr>
              <p:cNvSpPr/>
              <p:nvPr/>
            </p:nvSpPr>
            <p:spPr>
              <a:xfrm>
                <a:off x="111131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a:t>PDE</a:t>
                </a:r>
                <a:endParaRPr lang="en-SG"/>
              </a:p>
            </p:txBody>
          </p:sp>
          <p:sp>
            <p:nvSpPr>
              <p:cNvPr id="10" name="Rectangle: Rounded Corners 9">
                <a:extLst>
                  <a:ext uri="{FF2B5EF4-FFF2-40B4-BE49-F238E27FC236}">
                    <a16:creationId xmlns:a16="http://schemas.microsoft.com/office/drawing/2014/main" id="{AC1500F0-BB47-65EA-64C2-9EE03EF3CE6F}"/>
                  </a:ext>
                </a:extLst>
              </p:cNvPr>
              <p:cNvSpPr/>
              <p:nvPr/>
            </p:nvSpPr>
            <p:spPr>
              <a:xfrm>
                <a:off x="495179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a:t>ODEs</a:t>
                </a:r>
              </a:p>
            </p:txBody>
          </p:sp>
          <p:cxnSp>
            <p:nvCxnSpPr>
              <p:cNvPr id="11" name="Straight Arrow Connector 10">
                <a:extLst>
                  <a:ext uri="{FF2B5EF4-FFF2-40B4-BE49-F238E27FC236}">
                    <a16:creationId xmlns:a16="http://schemas.microsoft.com/office/drawing/2014/main" id="{23B9191A-2F9C-5D67-184D-DA9A5E5F6E82}"/>
                  </a:ext>
                </a:extLst>
              </p:cNvPr>
              <p:cNvCxnSpPr>
                <a:cxnSpLocks/>
                <a:endCxn id="10" idx="1"/>
              </p:cNvCxnSpPr>
              <p:nvPr/>
            </p:nvCxnSpPr>
            <p:spPr>
              <a:xfrm>
                <a:off x="4311719" y="3657600"/>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Rectangle: Rounded Corners 11">
                <a:extLst>
                  <a:ext uri="{FF2B5EF4-FFF2-40B4-BE49-F238E27FC236}">
                    <a16:creationId xmlns:a16="http://schemas.microsoft.com/office/drawing/2014/main" id="{54614642-ECD7-5B52-061E-9E1DE066590F}"/>
                  </a:ext>
                </a:extLst>
              </p:cNvPr>
              <p:cNvSpPr/>
              <p:nvPr/>
            </p:nvSpPr>
            <p:spPr>
              <a:xfrm>
                <a:off x="687263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dirty="0"/>
                  <a:t>Time step (Fourier space)</a:t>
                </a:r>
                <a:endParaRPr lang="en-SG" dirty="0"/>
              </a:p>
            </p:txBody>
          </p:sp>
          <p:cxnSp>
            <p:nvCxnSpPr>
              <p:cNvPr id="13" name="Straight Arrow Connector 12">
                <a:extLst>
                  <a:ext uri="{FF2B5EF4-FFF2-40B4-BE49-F238E27FC236}">
                    <a16:creationId xmlns:a16="http://schemas.microsoft.com/office/drawing/2014/main" id="{5D4B33D8-CCA1-765B-B4F3-C6404D6A8A49}"/>
                  </a:ext>
                </a:extLst>
              </p:cNvPr>
              <p:cNvCxnSpPr>
                <a:cxnSpLocks/>
                <a:endCxn id="12" idx="1"/>
              </p:cNvCxnSpPr>
              <p:nvPr/>
            </p:nvCxnSpPr>
            <p:spPr>
              <a:xfrm>
                <a:off x="6232559" y="3657600"/>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Rectangle: Rounded Corners 13">
                <a:extLst>
                  <a:ext uri="{FF2B5EF4-FFF2-40B4-BE49-F238E27FC236}">
                    <a16:creationId xmlns:a16="http://schemas.microsoft.com/office/drawing/2014/main" id="{EAE83778-D29B-B91C-A89C-28B726544E04}"/>
                  </a:ext>
                </a:extLst>
              </p:cNvPr>
              <p:cNvSpPr/>
              <p:nvPr/>
            </p:nvSpPr>
            <p:spPr>
              <a:xfrm>
                <a:off x="8792879" y="3108960"/>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a:t>Repeat until limit</a:t>
                </a:r>
                <a:endParaRPr lang="en-SG"/>
              </a:p>
            </p:txBody>
          </p:sp>
          <p:cxnSp>
            <p:nvCxnSpPr>
              <p:cNvPr id="15" name="Straight Arrow Connector 14">
                <a:extLst>
                  <a:ext uri="{FF2B5EF4-FFF2-40B4-BE49-F238E27FC236}">
                    <a16:creationId xmlns:a16="http://schemas.microsoft.com/office/drawing/2014/main" id="{3B1A55C6-2264-34F1-696F-BE1DE500B71A}"/>
                  </a:ext>
                </a:extLst>
              </p:cNvPr>
              <p:cNvCxnSpPr>
                <a:cxnSpLocks/>
                <a:endCxn id="14" idx="1"/>
              </p:cNvCxnSpPr>
              <p:nvPr/>
            </p:nvCxnSpPr>
            <p:spPr>
              <a:xfrm>
                <a:off x="8152799" y="3657600"/>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17" name="Rectangle: Rounded Corners 16">
              <a:extLst>
                <a:ext uri="{FF2B5EF4-FFF2-40B4-BE49-F238E27FC236}">
                  <a16:creationId xmlns:a16="http://schemas.microsoft.com/office/drawing/2014/main" id="{7FBE5D76-7CAB-4F66-0BBE-BED4E85F5149}"/>
                </a:ext>
              </a:extLst>
            </p:cNvPr>
            <p:cNvSpPr/>
            <p:nvPr/>
          </p:nvSpPr>
          <p:spPr>
            <a:xfrm>
              <a:off x="11216940" y="3155142"/>
              <a:ext cx="1280160" cy="1097280"/>
            </a:xfrm>
            <a:prstGeom prst="roundRect">
              <a:avLst/>
            </a:prstGeom>
          </p:spPr>
          <p:style>
            <a:lnRef idx="2">
              <a:schemeClr val="dk1"/>
            </a:lnRef>
            <a:fillRef idx="1">
              <a:schemeClr val="lt1"/>
            </a:fillRef>
            <a:effectRef idx="0">
              <a:schemeClr val="dk1"/>
            </a:effectRef>
            <a:fontRef idx="minor">
              <a:schemeClr val="dk1"/>
            </a:fontRef>
          </p:style>
          <p:txBody>
            <a:bodyPr lIns="45720" rIns="45720" rtlCol="0" anchor="ctr"/>
            <a:lstStyle/>
            <a:p>
              <a:pPr algn="ctr"/>
              <a:r>
                <a:rPr lang="en-US"/>
                <a:t>Inverse Fourier Transform</a:t>
              </a:r>
              <a:endParaRPr lang="en-SG"/>
            </a:p>
          </p:txBody>
        </p:sp>
        <p:cxnSp>
          <p:nvCxnSpPr>
            <p:cNvPr id="18" name="Straight Arrow Connector 17">
              <a:extLst>
                <a:ext uri="{FF2B5EF4-FFF2-40B4-BE49-F238E27FC236}">
                  <a16:creationId xmlns:a16="http://schemas.microsoft.com/office/drawing/2014/main" id="{A038EA6B-400C-192C-0094-ADB348AA0F73}"/>
                </a:ext>
              </a:extLst>
            </p:cNvPr>
            <p:cNvCxnSpPr>
              <a:cxnSpLocks/>
              <a:endCxn id="17" idx="1"/>
            </p:cNvCxnSpPr>
            <p:nvPr/>
          </p:nvCxnSpPr>
          <p:spPr>
            <a:xfrm>
              <a:off x="10576860" y="3703782"/>
              <a:ext cx="6400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196540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EC2A8-822F-18A4-CF3C-28B9FDBFB561}"/>
              </a:ext>
            </a:extLst>
          </p:cNvPr>
          <p:cNvSpPr>
            <a:spLocks noGrp="1"/>
          </p:cNvSpPr>
          <p:nvPr>
            <p:ph type="title"/>
          </p:nvPr>
        </p:nvSpPr>
        <p:spPr/>
        <p:txBody>
          <a:bodyPr/>
          <a:lstStyle/>
          <a:p>
            <a:r>
              <a:rPr lang="en-US"/>
              <a:t>1D Heat</a:t>
            </a:r>
            <a:endParaRPr lang="en-SG"/>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D82049D-F1D5-5AD2-25DE-C80A03B183D1}"/>
                  </a:ext>
                </a:extLst>
              </p:cNvPr>
              <p:cNvSpPr>
                <a:spLocks noGrp="1"/>
              </p:cNvSpPr>
              <p:nvPr>
                <p:ph idx="1"/>
              </p:nvPr>
            </p:nvSpPr>
            <p:spPr/>
            <p:txBody>
              <a:bodyPr/>
              <a:lstStyle/>
              <a:p>
                <a:endParaRPr lang="en-US"/>
              </a:p>
              <a:p>
                <a:r>
                  <a:rPr lang="en-US"/>
                  <a:t>Fourier transform in </a:t>
                </a:r>
                <a14:m>
                  <m:oMath xmlns:m="http://schemas.openxmlformats.org/officeDocument/2006/math">
                    <m:r>
                      <a:rPr lang="en-US" b="0" i="1" smtClean="0">
                        <a:latin typeface="Cambria Math" panose="02040503050406030204" pitchFamily="18" charset="0"/>
                      </a:rPr>
                      <m:t>𝑥</m:t>
                    </m:r>
                  </m:oMath>
                </a14:m>
                <a:endParaRPr lang="en-SG"/>
              </a:p>
              <a:p>
                <a:r>
                  <a:rPr lang="en-SG" dirty="0"/>
                  <a:t>Solve ODE </a:t>
                </a:r>
              </a:p>
              <a:p>
                <a:r>
                  <a:rPr lang="en-SG" dirty="0"/>
                  <a:t>IFFT back to space</a:t>
                </a:r>
              </a:p>
              <a:p>
                <a:r>
                  <a:rPr lang="en-SG" dirty="0"/>
                  <a:t>Time step</a:t>
                </a:r>
                <a:endParaRPr lang="en-SG"/>
              </a:p>
            </p:txBody>
          </p:sp>
        </mc:Choice>
        <mc:Fallback xmlns="">
          <p:sp>
            <p:nvSpPr>
              <p:cNvPr id="3" name="Content Placeholder 2">
                <a:extLst>
                  <a:ext uri="{FF2B5EF4-FFF2-40B4-BE49-F238E27FC236}">
                    <a16:creationId xmlns:a16="http://schemas.microsoft.com/office/drawing/2014/main" id="{CD82049D-F1D5-5AD2-25DE-C80A03B183D1}"/>
                  </a:ext>
                </a:extLst>
              </p:cNvPr>
              <p:cNvSpPr>
                <a:spLocks noGrp="1" noRot="1" noChangeAspect="1" noMove="1" noResize="1" noEditPoints="1" noAdjustHandles="1" noChangeArrowheads="1" noChangeShapeType="1" noTextEdit="1"/>
              </p:cNvSpPr>
              <p:nvPr>
                <p:ph idx="1"/>
              </p:nvPr>
            </p:nvSpPr>
            <p:spPr>
              <a:blipFill>
                <a:blip r:embed="rId3"/>
                <a:stretch>
                  <a:fillRect l="-10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BAA81766-472E-5567-36CD-EC4D6E543F62}"/>
                  </a:ext>
                </a:extLst>
              </p:cNvPr>
              <p:cNvSpPr txBox="1"/>
              <p:nvPr/>
            </p:nvSpPr>
            <p:spPr>
              <a:xfrm>
                <a:off x="5242465" y="1542713"/>
                <a:ext cx="1707070"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𝑢</m:t>
                          </m:r>
                        </m:e>
                        <m:sub>
                          <m:r>
                            <a:rPr lang="en-US" sz="2800" b="0" i="1" smtClean="0">
                              <a:latin typeface="Cambria Math" panose="02040503050406030204" pitchFamily="18" charset="0"/>
                            </a:rPr>
                            <m:t>𝑡</m:t>
                          </m:r>
                        </m:sub>
                      </m:sSub>
                      <m:r>
                        <a:rPr lang="en-US" sz="2800" b="0" i="1" smtClean="0">
                          <a:latin typeface="Cambria Math" panose="02040503050406030204" pitchFamily="18" charset="0"/>
                        </a:rPr>
                        <m:t>=</m:t>
                      </m:r>
                      <m:r>
                        <a:rPr lang="en-US" sz="2800" b="0" i="1" smtClean="0">
                          <a:latin typeface="Cambria Math" panose="02040503050406030204" pitchFamily="18" charset="0"/>
                        </a:rPr>
                        <m:t>𝛼</m:t>
                      </m:r>
                      <m:sSup>
                        <m:sSupPr>
                          <m:ctrlPr>
                            <a:rPr lang="en-US" sz="2800" b="0" i="1" smtClean="0">
                              <a:latin typeface="Cambria Math" panose="02040503050406030204" pitchFamily="18" charset="0"/>
                            </a:rPr>
                          </m:ctrlPr>
                        </m:sSupPr>
                        <m:e>
                          <m:r>
                            <m:rPr>
                              <m:sty m:val="p"/>
                            </m:rPr>
                            <a:rPr lang="en-US" sz="2800" b="0" i="0" smtClean="0">
                              <a:latin typeface="Cambria Math" panose="02040503050406030204" pitchFamily="18" charset="0"/>
                            </a:rPr>
                            <m:t>∇</m:t>
                          </m:r>
                        </m:e>
                        <m:sup>
                          <m:r>
                            <a:rPr lang="en-US" sz="2800" b="0" i="1" smtClean="0">
                              <a:latin typeface="Cambria Math" panose="02040503050406030204" pitchFamily="18" charset="0"/>
                            </a:rPr>
                            <m:t>2</m:t>
                          </m:r>
                        </m:sup>
                      </m:sSup>
                      <m:r>
                        <a:rPr lang="en-US" sz="2800" b="0" i="1" smtClean="0">
                          <a:latin typeface="Cambria Math" panose="02040503050406030204" pitchFamily="18" charset="0"/>
                        </a:rPr>
                        <m:t>𝑢</m:t>
                      </m:r>
                    </m:oMath>
                  </m:oMathPara>
                </a14:m>
                <a:endParaRPr lang="en-US" sz="2800" b="0"/>
              </a:p>
            </p:txBody>
          </p:sp>
        </mc:Choice>
        <mc:Fallback xmlns="">
          <p:sp>
            <p:nvSpPr>
              <p:cNvPr id="4" name="TextBox 3">
                <a:extLst>
                  <a:ext uri="{FF2B5EF4-FFF2-40B4-BE49-F238E27FC236}">
                    <a16:creationId xmlns:a16="http://schemas.microsoft.com/office/drawing/2014/main" id="{BAA81766-472E-5567-36CD-EC4D6E543F62}"/>
                  </a:ext>
                </a:extLst>
              </p:cNvPr>
              <p:cNvSpPr txBox="1">
                <a:spLocks noRot="1" noChangeAspect="1" noMove="1" noResize="1" noEditPoints="1" noAdjustHandles="1" noChangeArrowheads="1" noChangeShapeType="1" noTextEdit="1"/>
              </p:cNvSpPr>
              <p:nvPr/>
            </p:nvSpPr>
            <p:spPr>
              <a:xfrm>
                <a:off x="5242465" y="1542713"/>
                <a:ext cx="1707070" cy="430887"/>
              </a:xfrm>
              <a:prstGeom prst="rect">
                <a:avLst/>
              </a:prstGeom>
              <a:blipFill>
                <a:blip r:embed="rId4"/>
                <a:stretch>
                  <a:fillRect/>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16925C68-8298-222C-CB5C-A29FE606609B}"/>
              </a:ext>
            </a:extLst>
          </p:cNvPr>
          <p:cNvPicPr>
            <a:picLocks noChangeAspect="1"/>
          </p:cNvPicPr>
          <p:nvPr/>
        </p:nvPicPr>
        <p:blipFill>
          <a:blip r:embed="rId5"/>
          <a:stretch>
            <a:fillRect/>
          </a:stretch>
        </p:blipFill>
        <p:spPr>
          <a:xfrm>
            <a:off x="5813874" y="2373746"/>
            <a:ext cx="5862754" cy="4351338"/>
          </a:xfrm>
          <a:prstGeom prst="rect">
            <a:avLst/>
          </a:prstGeom>
        </p:spPr>
      </p:pic>
    </p:spTree>
    <p:extLst>
      <p:ext uri="{BB962C8B-B14F-4D97-AF65-F5344CB8AC3E}">
        <p14:creationId xmlns:p14="http://schemas.microsoft.com/office/powerpoint/2010/main" val="887096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B9A15-9EF9-8575-42C1-BE3BEE300D65}"/>
              </a:ext>
            </a:extLst>
          </p:cNvPr>
          <p:cNvSpPr>
            <a:spLocks noGrp="1"/>
          </p:cNvSpPr>
          <p:nvPr>
            <p:ph type="title"/>
          </p:nvPr>
        </p:nvSpPr>
        <p:spPr/>
        <p:txBody>
          <a:bodyPr/>
          <a:lstStyle/>
          <a:p>
            <a:r>
              <a:rPr lang="en-US"/>
              <a:t>1D Heat convergence</a:t>
            </a:r>
            <a:endParaRPr lang="en-SG"/>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0DE0723-420A-4A9F-7098-A1ED9225337B}"/>
                  </a:ext>
                </a:extLst>
              </p:cNvPr>
              <p:cNvSpPr>
                <a:spLocks noGrp="1"/>
              </p:cNvSpPr>
              <p:nvPr>
                <p:ph idx="1"/>
              </p:nvPr>
            </p:nvSpPr>
            <p:spPr/>
            <p:txBody>
              <a:bodyPr>
                <a:normAutofit/>
              </a:bodyPr>
              <a:lstStyle/>
              <a:p>
                <a:r>
                  <a:rPr lang="en-SG" dirty="0"/>
                  <a:t>Start with initial condition</a:t>
                </a:r>
              </a:p>
              <a:p>
                <a:pPr lvl="1"/>
                <a14:m>
                  <m:oMath xmlns:m="http://schemas.openxmlformats.org/officeDocument/2006/math">
                    <m:r>
                      <a:rPr lang="en-US" b="0" i="1" smtClean="0">
                        <a:latin typeface="Cambria Math" panose="02040503050406030204" pitchFamily="18" charset="0"/>
                      </a:rPr>
                      <m:t>𝑢</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,0</m:t>
                        </m:r>
                      </m:e>
                    </m:d>
                    <m:r>
                      <a:rPr lang="en-US" b="0" i="1" smtClean="0">
                        <a:latin typeface="Cambria Math" panose="02040503050406030204" pitchFamily="18" charset="0"/>
                      </a:rPr>
                      <m:t>=</m:t>
                    </m:r>
                    <m:r>
                      <m:rPr>
                        <m:sty m:val="p"/>
                      </m:rPr>
                      <a:rPr lang="en-US" b="0" i="0" smtClean="0">
                        <a:latin typeface="Cambria Math" panose="02040503050406030204" pitchFamily="18" charset="0"/>
                      </a:rPr>
                      <m:t>sin</m:t>
                    </m:r>
                    <m:r>
                      <a:rPr lang="en-US" b="0" i="1" smtClean="0">
                        <a:latin typeface="Cambria Math" panose="02040503050406030204" pitchFamily="18" charset="0"/>
                      </a:rPr>
                      <m:t>⁡(2⋅</m:t>
                    </m:r>
                    <m:r>
                      <a:rPr lang="en-US" b="0" i="1" smtClean="0">
                        <a:latin typeface="Cambria Math" panose="02040503050406030204" pitchFamily="18" charset="0"/>
                      </a:rPr>
                      <m:t>𝜋</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oMath>
                </a14:m>
                <a:endParaRPr lang="en-SG" dirty="0"/>
              </a:p>
              <a:p>
                <a:r>
                  <a:rPr lang="en-SG" dirty="0"/>
                  <a:t>Derive an analytical solution</a:t>
                </a:r>
              </a:p>
              <a:p>
                <a:pPr lvl="1"/>
                <a14:m>
                  <m:oMath xmlns:m="http://schemas.openxmlformats.org/officeDocument/2006/math">
                    <m:r>
                      <a:rPr lang="en-US" b="0" i="1" smtClean="0">
                        <a:latin typeface="Cambria Math" panose="02040503050406030204" pitchFamily="18" charset="0"/>
                      </a:rPr>
                      <m:t>𝑢</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𝑡</m:t>
                        </m:r>
                      </m:e>
                    </m:d>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−4</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𝜋</m:t>
                            </m:r>
                          </m:e>
                          <m:sup>
                            <m:r>
                              <a:rPr lang="en-US" b="0" i="1" smtClean="0">
                                <a:latin typeface="Cambria Math" panose="02040503050406030204" pitchFamily="18" charset="0"/>
                              </a:rPr>
                              <m:t>2</m:t>
                            </m:r>
                          </m:sup>
                        </m:sSup>
                        <m:r>
                          <a:rPr lang="en-US" b="0" i="1" smtClean="0">
                            <a:latin typeface="Cambria Math" panose="02040503050406030204" pitchFamily="18" charset="0"/>
                          </a:rPr>
                          <m:t>𝛼</m:t>
                        </m:r>
                        <m:r>
                          <a:rPr lang="en-US" b="0" i="1" smtClean="0">
                            <a:latin typeface="Cambria Math" panose="02040503050406030204" pitchFamily="18" charset="0"/>
                          </a:rPr>
                          <m:t>𝑡</m:t>
                        </m:r>
                      </m:sup>
                    </m:sSup>
                    <m:r>
                      <a:rPr lang="en-US" b="0" i="1" smtClean="0">
                        <a:latin typeface="Cambria Math" panose="02040503050406030204" pitchFamily="18" charset="0"/>
                      </a:rPr>
                      <m:t>⋅</m:t>
                    </m:r>
                    <m:r>
                      <a:rPr lang="en-US" b="0" i="1" smtClean="0">
                        <a:latin typeface="Cambria Math" panose="02040503050406030204" pitchFamily="18" charset="0"/>
                      </a:rPr>
                      <m:t>𝑢</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,0</m:t>
                        </m:r>
                      </m:e>
                    </m:d>
                  </m:oMath>
                </a14:m>
                <a:endParaRPr lang="en-SG" dirty="0"/>
              </a:p>
              <a:p>
                <a:r>
                  <a:rPr lang="en-SG" dirty="0"/>
                  <a:t>Used full spectral method for convergence testing</a:t>
                </a:r>
              </a:p>
              <a:p>
                <a:r>
                  <a:rPr lang="en-SG" dirty="0"/>
                  <a:t>Step forward in time until </a:t>
                </a:r>
                <a14:m>
                  <m:oMath xmlns:m="http://schemas.openxmlformats.org/officeDocument/2006/math">
                    <m:r>
                      <a:rPr lang="en-US" b="0" i="1" smtClean="0">
                        <a:latin typeface="Cambria Math" panose="02040503050406030204" pitchFamily="18" charset="0"/>
                      </a:rPr>
                      <m:t>𝑡</m:t>
                    </m:r>
                    <m:r>
                      <a:rPr lang="en-US" b="0" i="1" smtClean="0">
                        <a:latin typeface="Cambria Math" panose="02040503050406030204" pitchFamily="18" charset="0"/>
                      </a:rPr>
                      <m:t>=1</m:t>
                    </m:r>
                  </m:oMath>
                </a14:m>
                <a:endParaRPr lang="en-SG" dirty="0"/>
              </a:p>
              <a:p>
                <a:r>
                  <a:rPr lang="en-US" dirty="0"/>
                  <a:t>Compute the Euclidian norm of the error</a:t>
                </a:r>
                <a:endParaRPr lang="en-SG" dirty="0"/>
              </a:p>
            </p:txBody>
          </p:sp>
        </mc:Choice>
        <mc:Fallback xmlns="">
          <p:sp>
            <p:nvSpPr>
              <p:cNvPr id="3" name="Content Placeholder 2">
                <a:extLst>
                  <a:ext uri="{FF2B5EF4-FFF2-40B4-BE49-F238E27FC236}">
                    <a16:creationId xmlns:a16="http://schemas.microsoft.com/office/drawing/2014/main" id="{80DE0723-420A-4A9F-7098-A1ED9225337B}"/>
                  </a:ext>
                </a:extLst>
              </p:cNvPr>
              <p:cNvSpPr>
                <a:spLocks noGrp="1" noRot="1" noChangeAspect="1" noMove="1" noResize="1" noEditPoints="1" noAdjustHandles="1" noChangeArrowheads="1" noChangeShapeType="1" noTextEdit="1"/>
              </p:cNvSpPr>
              <p:nvPr>
                <p:ph idx="1"/>
              </p:nvPr>
            </p:nvSpPr>
            <p:spPr>
              <a:blipFill>
                <a:blip r:embed="rId3"/>
                <a:stretch>
                  <a:fillRect l="-1043" t="-2381"/>
                </a:stretch>
              </a:blipFill>
            </p:spPr>
            <p:txBody>
              <a:bodyPr/>
              <a:lstStyle/>
              <a:p>
                <a:r>
                  <a:rPr lang="en-US">
                    <a:noFill/>
                  </a:rPr>
                  <a:t> </a:t>
                </a:r>
              </a:p>
            </p:txBody>
          </p:sp>
        </mc:Fallback>
      </mc:AlternateContent>
    </p:spTree>
    <p:extLst>
      <p:ext uri="{BB962C8B-B14F-4D97-AF65-F5344CB8AC3E}">
        <p14:creationId xmlns:p14="http://schemas.microsoft.com/office/powerpoint/2010/main" val="30919569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6607B8-5F8A-6FEA-5EAE-A0BE5D2DFA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F7F8F0-2265-8726-72BF-5E1749CEC63D}"/>
              </a:ext>
            </a:extLst>
          </p:cNvPr>
          <p:cNvSpPr>
            <a:spLocks noGrp="1"/>
          </p:cNvSpPr>
          <p:nvPr>
            <p:ph type="title"/>
          </p:nvPr>
        </p:nvSpPr>
        <p:spPr/>
        <p:txBody>
          <a:bodyPr/>
          <a:lstStyle/>
          <a:p>
            <a:r>
              <a:rPr lang="en-US"/>
              <a:t>1D Heat convergence: RK4</a:t>
            </a:r>
            <a:endParaRPr lang="en-SG"/>
          </a:p>
        </p:txBody>
      </p:sp>
      <p:sp>
        <p:nvSpPr>
          <p:cNvPr id="3" name="Content Placeholder 2">
            <a:extLst>
              <a:ext uri="{FF2B5EF4-FFF2-40B4-BE49-F238E27FC236}">
                <a16:creationId xmlns:a16="http://schemas.microsoft.com/office/drawing/2014/main" id="{058D98DE-440D-B937-2CFE-C3CF388C934E}"/>
              </a:ext>
            </a:extLst>
          </p:cNvPr>
          <p:cNvSpPr>
            <a:spLocks noGrp="1"/>
          </p:cNvSpPr>
          <p:nvPr>
            <p:ph idx="1"/>
          </p:nvPr>
        </p:nvSpPr>
        <p:spPr/>
        <p:txBody>
          <a:bodyPr>
            <a:normAutofit/>
          </a:bodyPr>
          <a:lstStyle/>
          <a:p>
            <a:r>
              <a:rPr lang="en-SG" dirty="0"/>
              <a:t>RK4 does not converge for insufficiently small dt</a:t>
            </a:r>
          </a:p>
          <a:p>
            <a:pPr lvl="1"/>
            <a:r>
              <a:rPr lang="en-SG" dirty="0"/>
              <a:t>Does not meet stability criteria</a:t>
            </a:r>
          </a:p>
          <a:p>
            <a:r>
              <a:rPr lang="en-SG" dirty="0"/>
              <a:t>However, once a small enough dt is reached, the error does not improve by further decreasing dt</a:t>
            </a:r>
          </a:p>
        </p:txBody>
      </p:sp>
      <p:pic>
        <p:nvPicPr>
          <p:cNvPr id="9" name="Picture 8" descr="A graph with numbers and a line&#10;&#10;AI-generated content may be incorrect.">
            <a:extLst>
              <a:ext uri="{FF2B5EF4-FFF2-40B4-BE49-F238E27FC236}">
                <a16:creationId xmlns:a16="http://schemas.microsoft.com/office/drawing/2014/main" id="{C5851102-A8C7-911D-0935-3E3EAC4315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328" y="3696520"/>
            <a:ext cx="5009388" cy="3097472"/>
          </a:xfrm>
          <a:prstGeom prst="rect">
            <a:avLst/>
          </a:prstGeom>
        </p:spPr>
      </p:pic>
      <p:pic>
        <p:nvPicPr>
          <p:cNvPr id="11" name="Picture 10" descr="A graph with numbers and a line&#10;&#10;AI-generated content may be incorrect.">
            <a:extLst>
              <a:ext uri="{FF2B5EF4-FFF2-40B4-BE49-F238E27FC236}">
                <a16:creationId xmlns:a16="http://schemas.microsoft.com/office/drawing/2014/main" id="{8D071C7C-6911-7F1D-EDA3-65EDF928CD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59704" y="3696520"/>
            <a:ext cx="5012968" cy="3099685"/>
          </a:xfrm>
          <a:prstGeom prst="rect">
            <a:avLst/>
          </a:prstGeom>
        </p:spPr>
      </p:pic>
    </p:spTree>
    <p:extLst>
      <p:ext uri="{BB962C8B-B14F-4D97-AF65-F5344CB8AC3E}">
        <p14:creationId xmlns:p14="http://schemas.microsoft.com/office/powerpoint/2010/main" val="171912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634A28-04D0-1288-2DD0-33E3DC1C07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E8CF83-8D49-2112-3F38-CAD662352072}"/>
              </a:ext>
            </a:extLst>
          </p:cNvPr>
          <p:cNvSpPr>
            <a:spLocks noGrp="1"/>
          </p:cNvSpPr>
          <p:nvPr>
            <p:ph type="title"/>
          </p:nvPr>
        </p:nvSpPr>
        <p:spPr/>
        <p:txBody>
          <a:bodyPr/>
          <a:lstStyle/>
          <a:p>
            <a:r>
              <a:rPr lang="en-US" dirty="0"/>
              <a:t>1D Heat convergence: RK4 Stability</a:t>
            </a:r>
            <a:endParaRPr lang="en-SG" dirty="0"/>
          </a:p>
        </p:txBody>
      </p:sp>
      <p:pic>
        <p:nvPicPr>
          <p:cNvPr id="5" name="Picture 4" descr="A graph of a heat equation&#10;&#10;AI-generated content may be incorrect.">
            <a:extLst>
              <a:ext uri="{FF2B5EF4-FFF2-40B4-BE49-F238E27FC236}">
                <a16:creationId xmlns:a16="http://schemas.microsoft.com/office/drawing/2014/main" id="{B54DF716-8E36-7F92-5130-B2F4440522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089" y="1690688"/>
            <a:ext cx="5179342" cy="3625539"/>
          </a:xfrm>
          <a:prstGeom prst="rect">
            <a:avLst/>
          </a:prstGeom>
        </p:spPr>
      </p:pic>
      <p:pic>
        <p:nvPicPr>
          <p:cNvPr id="7" name="Picture 6" descr="A graph of a heat equation&#10;&#10;AI-generated content may be incorrect.">
            <a:extLst>
              <a:ext uri="{FF2B5EF4-FFF2-40B4-BE49-F238E27FC236}">
                <a16:creationId xmlns:a16="http://schemas.microsoft.com/office/drawing/2014/main" id="{A2498054-53E4-6235-8F44-762F64C1E7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4459" y="1690688"/>
            <a:ext cx="5179341" cy="3625539"/>
          </a:xfrm>
          <a:prstGeom prst="rect">
            <a:avLst/>
          </a:prstGeom>
        </p:spPr>
      </p:pic>
      <p:sp>
        <p:nvSpPr>
          <p:cNvPr id="4" name="TextBox 3">
            <a:extLst>
              <a:ext uri="{FF2B5EF4-FFF2-40B4-BE49-F238E27FC236}">
                <a16:creationId xmlns:a16="http://schemas.microsoft.com/office/drawing/2014/main" id="{B78EF240-55C3-F7B1-D602-2A39632BB12B}"/>
              </a:ext>
            </a:extLst>
          </p:cNvPr>
          <p:cNvSpPr txBox="1"/>
          <p:nvPr/>
        </p:nvSpPr>
        <p:spPr>
          <a:xfrm>
            <a:off x="1630680" y="5661878"/>
            <a:ext cx="3032760" cy="830997"/>
          </a:xfrm>
          <a:prstGeom prst="rect">
            <a:avLst/>
          </a:prstGeom>
          <a:noFill/>
        </p:spPr>
        <p:txBody>
          <a:bodyPr wrap="square" rtlCol="0">
            <a:spAutoFit/>
          </a:bodyPr>
          <a:lstStyle/>
          <a:p>
            <a:r>
              <a:rPr lang="en-US" sz="2400" b="0" dirty="0"/>
              <a:t>Timesteps: 9286</a:t>
            </a:r>
          </a:p>
          <a:p>
            <a:r>
              <a:rPr lang="en-US" sz="2400" dirty="0"/>
              <a:t>Error = 23.842</a:t>
            </a:r>
            <a:endParaRPr lang="en-US" sz="2400" b="0" dirty="0"/>
          </a:p>
        </p:txBody>
      </p:sp>
      <p:sp>
        <p:nvSpPr>
          <p:cNvPr id="6" name="TextBox 5">
            <a:extLst>
              <a:ext uri="{FF2B5EF4-FFF2-40B4-BE49-F238E27FC236}">
                <a16:creationId xmlns:a16="http://schemas.microsoft.com/office/drawing/2014/main" id="{74A8B6AB-3387-43DE-B6EA-9F14F8AF5777}"/>
              </a:ext>
            </a:extLst>
          </p:cNvPr>
          <p:cNvSpPr txBox="1"/>
          <p:nvPr/>
        </p:nvSpPr>
        <p:spPr>
          <a:xfrm>
            <a:off x="7662672" y="5661877"/>
            <a:ext cx="3032760" cy="830997"/>
          </a:xfrm>
          <a:prstGeom prst="rect">
            <a:avLst/>
          </a:prstGeom>
          <a:noFill/>
        </p:spPr>
        <p:txBody>
          <a:bodyPr wrap="square" rtlCol="0">
            <a:spAutoFit/>
          </a:bodyPr>
          <a:lstStyle/>
          <a:p>
            <a:r>
              <a:rPr lang="en-US" sz="2400" b="0" dirty="0"/>
              <a:t>Timesteps: 9287</a:t>
            </a:r>
          </a:p>
          <a:p>
            <a:r>
              <a:rPr lang="en-US" sz="2400" dirty="0"/>
              <a:t>Error = 5.3729e-3</a:t>
            </a:r>
            <a:endParaRPr lang="en-US" sz="2400" b="0" dirty="0"/>
          </a:p>
        </p:txBody>
      </p:sp>
      <p:sp>
        <p:nvSpPr>
          <p:cNvPr id="8" name="TextBox 7">
            <a:extLst>
              <a:ext uri="{FF2B5EF4-FFF2-40B4-BE49-F238E27FC236}">
                <a16:creationId xmlns:a16="http://schemas.microsoft.com/office/drawing/2014/main" id="{30FB0C09-91F7-0F69-9E64-8BDCACD0D0EE}"/>
              </a:ext>
            </a:extLst>
          </p:cNvPr>
          <p:cNvSpPr txBox="1"/>
          <p:nvPr/>
        </p:nvSpPr>
        <p:spPr>
          <a:xfrm>
            <a:off x="9646920" y="365125"/>
            <a:ext cx="2331720" cy="369332"/>
          </a:xfrm>
          <a:prstGeom prst="rect">
            <a:avLst/>
          </a:prstGeom>
          <a:noFill/>
        </p:spPr>
        <p:txBody>
          <a:bodyPr wrap="square" rtlCol="0">
            <a:spAutoFit/>
          </a:bodyPr>
          <a:lstStyle/>
          <a:p>
            <a:r>
              <a:rPr lang="en-US" dirty="0"/>
              <a:t>Grid spacing = 1/512</a:t>
            </a:r>
            <a:endParaRPr lang="en-US" b="0" dirty="0"/>
          </a:p>
        </p:txBody>
      </p:sp>
    </p:spTree>
    <p:extLst>
      <p:ext uri="{BB962C8B-B14F-4D97-AF65-F5344CB8AC3E}">
        <p14:creationId xmlns:p14="http://schemas.microsoft.com/office/powerpoint/2010/main" val="30309189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2E0374-713B-BC42-58AF-FD31BEFFD8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6B96F9-440B-E277-95C3-7E57BF4FFA84}"/>
              </a:ext>
            </a:extLst>
          </p:cNvPr>
          <p:cNvSpPr>
            <a:spLocks noGrp="1"/>
          </p:cNvSpPr>
          <p:nvPr>
            <p:ph type="title"/>
          </p:nvPr>
        </p:nvSpPr>
        <p:spPr/>
        <p:txBody>
          <a:bodyPr/>
          <a:lstStyle/>
          <a:p>
            <a:r>
              <a:rPr lang="en-US" dirty="0"/>
              <a:t>1D Heat convergence: RK4 Stability</a:t>
            </a:r>
            <a:endParaRPr lang="en-SG" dirty="0"/>
          </a:p>
        </p:txBody>
      </p:sp>
      <p:sp>
        <p:nvSpPr>
          <p:cNvPr id="3" name="TextBox 2">
            <a:extLst>
              <a:ext uri="{FF2B5EF4-FFF2-40B4-BE49-F238E27FC236}">
                <a16:creationId xmlns:a16="http://schemas.microsoft.com/office/drawing/2014/main" id="{F5A205DD-BE21-81C0-542E-ED35B6559768}"/>
              </a:ext>
            </a:extLst>
          </p:cNvPr>
          <p:cNvSpPr txBox="1"/>
          <p:nvPr/>
        </p:nvSpPr>
        <p:spPr>
          <a:xfrm>
            <a:off x="1630680" y="5661878"/>
            <a:ext cx="3032760" cy="830997"/>
          </a:xfrm>
          <a:prstGeom prst="rect">
            <a:avLst/>
          </a:prstGeom>
          <a:noFill/>
        </p:spPr>
        <p:txBody>
          <a:bodyPr wrap="square" rtlCol="0">
            <a:spAutoFit/>
          </a:bodyPr>
          <a:lstStyle/>
          <a:p>
            <a:r>
              <a:rPr lang="en-US" sz="2400" b="0" dirty="0"/>
              <a:t>Timesteps: 9289</a:t>
            </a:r>
          </a:p>
          <a:p>
            <a:r>
              <a:rPr lang="en-US" sz="2400" dirty="0"/>
              <a:t>Error = 2.283</a:t>
            </a:r>
            <a:r>
              <a:rPr lang="en-US" sz="2400" b="0" dirty="0"/>
              <a:t>e-6</a:t>
            </a:r>
          </a:p>
        </p:txBody>
      </p:sp>
      <p:pic>
        <p:nvPicPr>
          <p:cNvPr id="9" name="Picture 8" descr="A graph of a heat equation&#10;&#10;AI-generated content may be incorrect.">
            <a:extLst>
              <a:ext uri="{FF2B5EF4-FFF2-40B4-BE49-F238E27FC236}">
                <a16:creationId xmlns:a16="http://schemas.microsoft.com/office/drawing/2014/main" id="{E78EA282-37C3-1BD8-784B-0E7C504302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420" y="1690688"/>
            <a:ext cx="5171730" cy="3620211"/>
          </a:xfrm>
          <a:prstGeom prst="rect">
            <a:avLst/>
          </a:prstGeom>
        </p:spPr>
      </p:pic>
      <p:pic>
        <p:nvPicPr>
          <p:cNvPr id="10" name="Picture 9" descr="A graph of a heat equation&#10;&#10;AI-generated content may be incorrect.">
            <a:extLst>
              <a:ext uri="{FF2B5EF4-FFF2-40B4-BE49-F238E27FC236}">
                <a16:creationId xmlns:a16="http://schemas.microsoft.com/office/drawing/2014/main" id="{F88ECDC8-2E18-BD73-A1FF-B4C50E7EF1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2069" y="1690688"/>
            <a:ext cx="5171731" cy="3620211"/>
          </a:xfrm>
          <a:prstGeom prst="rect">
            <a:avLst/>
          </a:prstGeom>
        </p:spPr>
      </p:pic>
      <p:sp>
        <p:nvSpPr>
          <p:cNvPr id="11" name="TextBox 10">
            <a:extLst>
              <a:ext uri="{FF2B5EF4-FFF2-40B4-BE49-F238E27FC236}">
                <a16:creationId xmlns:a16="http://schemas.microsoft.com/office/drawing/2014/main" id="{03036990-5B39-2204-AA64-CFE01B2B2DD6}"/>
              </a:ext>
            </a:extLst>
          </p:cNvPr>
          <p:cNvSpPr txBox="1"/>
          <p:nvPr/>
        </p:nvSpPr>
        <p:spPr>
          <a:xfrm>
            <a:off x="7662672" y="5661877"/>
            <a:ext cx="3032760" cy="830997"/>
          </a:xfrm>
          <a:prstGeom prst="rect">
            <a:avLst/>
          </a:prstGeom>
          <a:noFill/>
        </p:spPr>
        <p:txBody>
          <a:bodyPr wrap="square" rtlCol="0">
            <a:spAutoFit/>
          </a:bodyPr>
          <a:lstStyle/>
          <a:p>
            <a:r>
              <a:rPr lang="en-US" sz="2400" b="0" dirty="0"/>
              <a:t>Timesteps: 20000</a:t>
            </a:r>
          </a:p>
          <a:p>
            <a:r>
              <a:rPr lang="en-US" sz="2400" dirty="0"/>
              <a:t>Error = 2.283</a:t>
            </a:r>
            <a:r>
              <a:rPr lang="en-US" sz="2400" b="0" dirty="0"/>
              <a:t>e-6</a:t>
            </a:r>
          </a:p>
        </p:txBody>
      </p:sp>
      <p:sp>
        <p:nvSpPr>
          <p:cNvPr id="5" name="TextBox 4">
            <a:extLst>
              <a:ext uri="{FF2B5EF4-FFF2-40B4-BE49-F238E27FC236}">
                <a16:creationId xmlns:a16="http://schemas.microsoft.com/office/drawing/2014/main" id="{B8D7DD15-1329-B4E0-7648-8E7A66CD5A5F}"/>
              </a:ext>
            </a:extLst>
          </p:cNvPr>
          <p:cNvSpPr txBox="1"/>
          <p:nvPr/>
        </p:nvSpPr>
        <p:spPr>
          <a:xfrm>
            <a:off x="9646920" y="365125"/>
            <a:ext cx="2331720" cy="369332"/>
          </a:xfrm>
          <a:prstGeom prst="rect">
            <a:avLst/>
          </a:prstGeom>
          <a:noFill/>
        </p:spPr>
        <p:txBody>
          <a:bodyPr wrap="square" rtlCol="0">
            <a:spAutoFit/>
          </a:bodyPr>
          <a:lstStyle/>
          <a:p>
            <a:r>
              <a:rPr lang="en-US" dirty="0"/>
              <a:t>Grid spacing = 1/512</a:t>
            </a:r>
            <a:endParaRPr lang="en-US" b="0" dirty="0"/>
          </a:p>
        </p:txBody>
      </p:sp>
    </p:spTree>
    <p:extLst>
      <p:ext uri="{BB962C8B-B14F-4D97-AF65-F5344CB8AC3E}">
        <p14:creationId xmlns:p14="http://schemas.microsoft.com/office/powerpoint/2010/main" val="20638942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108</TotalTime>
  <Words>1192</Words>
  <Application>Microsoft Office PowerPoint</Application>
  <PresentationFormat>Widescreen</PresentationFormat>
  <Paragraphs>163</Paragraphs>
  <Slides>14</Slides>
  <Notes>11</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Aptos</vt:lpstr>
      <vt:lpstr>Aptos Display</vt:lpstr>
      <vt:lpstr>Arial</vt:lpstr>
      <vt:lpstr>Cambria Math</vt:lpstr>
      <vt:lpstr>Office Theme</vt:lpstr>
      <vt:lpstr>Spectral Solver for PDE</vt:lpstr>
      <vt:lpstr>Why Spectral Solvers?</vt:lpstr>
      <vt:lpstr>Pseudo-Spectral method workflow</vt:lpstr>
      <vt:lpstr>Full Spectral method workflow</vt:lpstr>
      <vt:lpstr>1D Heat</vt:lpstr>
      <vt:lpstr>1D Heat convergence</vt:lpstr>
      <vt:lpstr>1D Heat convergence: RK4</vt:lpstr>
      <vt:lpstr>1D Heat convergence: RK4 Stability</vt:lpstr>
      <vt:lpstr>1D Heat convergence: RK4 Stability</vt:lpstr>
      <vt:lpstr>1D Heat convergence: Backward Euler</vt:lpstr>
      <vt:lpstr>2D Heat</vt:lpstr>
      <vt:lpstr>2D Heat with source</vt:lpstr>
      <vt:lpstr>2D convection</vt:lpstr>
      <vt:lpstr>2D reaction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Zhen Guang Jeffrey Low</dc:creator>
  <cp:lastModifiedBy>Jacob Michael Rohozen</cp:lastModifiedBy>
  <cp:revision>2</cp:revision>
  <cp:lastPrinted>2025-05-01T15:06:27Z</cp:lastPrinted>
  <dcterms:created xsi:type="dcterms:W3CDTF">2025-04-22T22:19:07Z</dcterms:created>
  <dcterms:modified xsi:type="dcterms:W3CDTF">2025-05-01T15:07:16Z</dcterms:modified>
</cp:coreProperties>
</file>

<file path=docProps/thumbnail.jpeg>
</file>